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tiff" ContentType="image/tiff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1" r:id="rId1"/>
  </p:sldMasterIdLst>
  <p:notesMasterIdLst>
    <p:notesMasterId r:id="rId40"/>
  </p:notesMasterIdLst>
  <p:handoutMasterIdLst>
    <p:handoutMasterId r:id="rId41"/>
  </p:handoutMasterIdLst>
  <p:sldIdLst>
    <p:sldId id="256" r:id="rId2"/>
    <p:sldId id="295" r:id="rId3"/>
    <p:sldId id="270" r:id="rId4"/>
    <p:sldId id="313" r:id="rId5"/>
    <p:sldId id="278" r:id="rId6"/>
    <p:sldId id="279" r:id="rId7"/>
    <p:sldId id="280" r:id="rId8"/>
    <p:sldId id="282" r:id="rId9"/>
    <p:sldId id="283" r:id="rId10"/>
    <p:sldId id="284" r:id="rId11"/>
    <p:sldId id="310" r:id="rId12"/>
    <p:sldId id="287" r:id="rId13"/>
    <p:sldId id="289" r:id="rId14"/>
    <p:sldId id="321" r:id="rId15"/>
    <p:sldId id="302" r:id="rId16"/>
    <p:sldId id="291" r:id="rId17"/>
    <p:sldId id="274" r:id="rId18"/>
    <p:sldId id="271" r:id="rId19"/>
    <p:sldId id="314" r:id="rId20"/>
    <p:sldId id="264" r:id="rId21"/>
    <p:sldId id="327" r:id="rId22"/>
    <p:sldId id="328" r:id="rId23"/>
    <p:sldId id="292" r:id="rId24"/>
    <p:sldId id="293" r:id="rId25"/>
    <p:sldId id="269" r:id="rId26"/>
    <p:sldId id="311" r:id="rId27"/>
    <p:sldId id="319" r:id="rId28"/>
    <p:sldId id="320" r:id="rId29"/>
    <p:sldId id="294" r:id="rId30"/>
    <p:sldId id="301" r:id="rId31"/>
    <p:sldId id="300" r:id="rId32"/>
    <p:sldId id="329" r:id="rId33"/>
    <p:sldId id="296" r:id="rId34"/>
    <p:sldId id="331" r:id="rId35"/>
    <p:sldId id="312" r:id="rId36"/>
    <p:sldId id="323" r:id="rId37"/>
    <p:sldId id="315" r:id="rId38"/>
    <p:sldId id="330" r:id="rId39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D700"/>
    <a:srgbClr val="BEBC00"/>
    <a:srgbClr val="FFFC00"/>
    <a:srgbClr val="0432FF"/>
    <a:srgbClr val="FFC4BA"/>
    <a:srgbClr val="CEF6FF"/>
    <a:srgbClr val="D5F4C8"/>
    <a:srgbClr val="B3D0A9"/>
    <a:srgbClr val="0066A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Estilo medio 3 - Énfasis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03" autoAdjust="0"/>
    <p:restoredTop sz="95786" autoAdjust="0"/>
  </p:normalViewPr>
  <p:slideViewPr>
    <p:cSldViewPr>
      <p:cViewPr>
        <p:scale>
          <a:sx n="145" d="100"/>
          <a:sy n="145" d="100"/>
        </p:scale>
        <p:origin x="1504" y="102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>
        <p:scale>
          <a:sx n="200" d="100"/>
          <a:sy n="200" d="100"/>
        </p:scale>
        <p:origin x="2400" y="-222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notesMaster" Target="notesMasters/notesMaster1.xml"/><Relationship Id="rId41" Type="http://schemas.openxmlformats.org/officeDocument/2006/relationships/handoutMaster" Target="handoutMasters/handoutMaster1.xml"/><Relationship Id="rId42" Type="http://schemas.openxmlformats.org/officeDocument/2006/relationships/presProps" Target="presProps.xml"/><Relationship Id="rId43" Type="http://schemas.openxmlformats.org/officeDocument/2006/relationships/viewProps" Target="viewProps.xml"/><Relationship Id="rId44" Type="http://schemas.openxmlformats.org/officeDocument/2006/relationships/theme" Target="theme/theme1.xml"/><Relationship Id="rId45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24.png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059767" y="8532440"/>
            <a:ext cx="624167" cy="37198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910B12-E528-4D59-95AD-82AFC587F8BD}" type="slidenum">
              <a:rPr lang="nl-NL" sz="1000" smtClean="0">
                <a:latin typeface="Verdana" pitchFamily="34" charset="0"/>
                <a:ea typeface="Verdana" pitchFamily="34" charset="0"/>
                <a:cs typeface="Verdana" pitchFamily="34" charset="0"/>
              </a:rPr>
              <a:pPr/>
              <a:t>‹#›</a:t>
            </a:fld>
            <a:endParaRPr lang="nl-NL" sz="1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7" name="AddNotifier#2"/>
          <p:cNvSpPr txBox="1">
            <a:spLocks noChangeArrowheads="1"/>
          </p:cNvSpPr>
          <p:nvPr/>
        </p:nvSpPr>
        <p:spPr bwMode="auto">
          <a:xfrm>
            <a:off x="228898" y="8544386"/>
            <a:ext cx="591353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 anchorCtr="0">
            <a:noAutofit/>
          </a:bodyPr>
          <a:lstStyle>
            <a:lvl1pPr>
              <a:defRPr>
                <a:solidFill>
                  <a:schemeClr val="tx1"/>
                </a:solidFill>
                <a:latin typeface="Lucida Sans Unicode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Lucida Sans Unicode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9pPr>
          </a:lstStyle>
          <a:p>
            <a:r>
              <a:rPr lang="en-US" sz="500" dirty="0">
                <a:latin typeface="Verdana" pitchFamily="34" charset="0"/>
                <a:ea typeface="Verdana" pitchFamily="34" charset="0"/>
                <a:cs typeface="Verdana" pitchFamily="34" charset="0"/>
              </a:rPr>
              <a:t>Atos, the Atos logo, Atos Codex, Atos Consulting, Atos </a:t>
            </a:r>
            <a:r>
              <a:rPr lang="en-US" sz="500" dirty="0" err="1">
                <a:latin typeface="Verdana" pitchFamily="34" charset="0"/>
                <a:ea typeface="Verdana" pitchFamily="34" charset="0"/>
                <a:cs typeface="Verdana" pitchFamily="34" charset="0"/>
              </a:rPr>
              <a:t>Worldgrid</a:t>
            </a:r>
            <a:r>
              <a:rPr lang="en-US" sz="500" dirty="0">
                <a:latin typeface="Verdana" pitchFamily="34" charset="0"/>
                <a:ea typeface="Verdana" pitchFamily="34" charset="0"/>
                <a:cs typeface="Verdana" pitchFamily="34" charset="0"/>
              </a:rPr>
              <a:t>, </a:t>
            </a:r>
            <a:r>
              <a:rPr lang="en-US" sz="500" dirty="0" err="1">
                <a:latin typeface="Verdana" pitchFamily="34" charset="0"/>
                <a:ea typeface="Verdana" pitchFamily="34" charset="0"/>
                <a:cs typeface="Verdana" pitchFamily="34" charset="0"/>
              </a:rPr>
              <a:t>Worldline</a:t>
            </a:r>
            <a:r>
              <a:rPr lang="en-US" sz="500" dirty="0">
                <a:latin typeface="Verdana" pitchFamily="34" charset="0"/>
                <a:ea typeface="Verdana" pitchFamily="34" charset="0"/>
                <a:cs typeface="Verdana" pitchFamily="34" charset="0"/>
              </a:rPr>
              <a:t>, </a:t>
            </a:r>
            <a:r>
              <a:rPr lang="en-US" sz="500" dirty="0" err="1">
                <a:latin typeface="Verdana" pitchFamily="34" charset="0"/>
                <a:ea typeface="Verdana" pitchFamily="34" charset="0"/>
                <a:cs typeface="Verdana" pitchFamily="34" charset="0"/>
              </a:rPr>
              <a:t>BlueKiwi</a:t>
            </a:r>
            <a:r>
              <a:rPr lang="en-US" sz="500" dirty="0">
                <a:latin typeface="Verdana" pitchFamily="34" charset="0"/>
                <a:ea typeface="Verdana" pitchFamily="34" charset="0"/>
                <a:cs typeface="Verdana" pitchFamily="34" charset="0"/>
              </a:rPr>
              <a:t>, Bull, Canopy the Open Cloud Company, Unify, </a:t>
            </a:r>
            <a:r>
              <a:rPr lang="en-US" sz="500" dirty="0" err="1">
                <a:latin typeface="Verdana" pitchFamily="34" charset="0"/>
                <a:ea typeface="Verdana" pitchFamily="34" charset="0"/>
                <a:cs typeface="Verdana" pitchFamily="34" charset="0"/>
              </a:rPr>
              <a:t>Yunano</a:t>
            </a:r>
            <a:r>
              <a:rPr lang="en-US" sz="500" dirty="0">
                <a:latin typeface="Verdana" pitchFamily="34" charset="0"/>
                <a:ea typeface="Verdana" pitchFamily="34" charset="0"/>
                <a:cs typeface="Verdana" pitchFamily="34" charset="0"/>
              </a:rPr>
              <a:t>, Zero Email, Zero Email Certified and The Zero Email Company are registered trademarks of the Atos group. March 2016. © 2016 Atos. Confidential information owned by Atos, to be used by the recipient only. This document, or any part of it, may not be reproduced, copied, circulated and/or distributed nor quoted without prior written approval from Atos.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02" t="18394" r="9882" b="27831"/>
          <a:stretch/>
        </p:blipFill>
        <p:spPr>
          <a:xfrm>
            <a:off x="5489785" y="35496"/>
            <a:ext cx="1312251" cy="360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69128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3.png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Slide Number Placeholder 4"/>
          <p:cNvSpPr>
            <a:spLocks noGrp="1"/>
          </p:cNvSpPr>
          <p:nvPr>
            <p:ph type="sldNum" sz="quarter" idx="5"/>
          </p:nvPr>
        </p:nvSpPr>
        <p:spPr>
          <a:xfrm>
            <a:off x="6059767" y="8532440"/>
            <a:ext cx="624167" cy="37198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910B12-E528-4D59-95AD-82AFC587F8BD}" type="slidenum">
              <a:rPr lang="nl-NL" sz="1000" smtClean="0">
                <a:latin typeface="Verdana" pitchFamily="34" charset="0"/>
                <a:ea typeface="Verdana" pitchFamily="34" charset="0"/>
                <a:cs typeface="Verdana" pitchFamily="34" charset="0"/>
              </a:rPr>
              <a:pPr/>
              <a:t>‹#›</a:t>
            </a:fld>
            <a:endParaRPr lang="nl-NL" sz="1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9" name="AddNotifier#3"/>
          <p:cNvSpPr txBox="1">
            <a:spLocks noChangeArrowheads="1"/>
          </p:cNvSpPr>
          <p:nvPr/>
        </p:nvSpPr>
        <p:spPr bwMode="auto">
          <a:xfrm>
            <a:off x="228898" y="8544386"/>
            <a:ext cx="591353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 anchorCtr="0">
            <a:noAutofit/>
          </a:bodyPr>
          <a:lstStyle>
            <a:lvl1pPr>
              <a:defRPr>
                <a:solidFill>
                  <a:schemeClr val="tx1"/>
                </a:solidFill>
                <a:latin typeface="Lucida Sans Unicode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Lucida Sans Unicode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9pPr>
          </a:lstStyle>
          <a:p>
            <a:r>
              <a:rPr lang="en-US" sz="500" dirty="0">
                <a:latin typeface="Verdana" pitchFamily="34" charset="0"/>
                <a:ea typeface="Verdana" pitchFamily="34" charset="0"/>
                <a:cs typeface="Verdana" pitchFamily="34" charset="0"/>
              </a:rPr>
              <a:t>Atos, the Atos logo, Atos Codex, Atos Consulting, Atos </a:t>
            </a:r>
            <a:r>
              <a:rPr lang="en-US" sz="500" dirty="0" err="1">
                <a:latin typeface="Verdana" pitchFamily="34" charset="0"/>
                <a:ea typeface="Verdana" pitchFamily="34" charset="0"/>
                <a:cs typeface="Verdana" pitchFamily="34" charset="0"/>
              </a:rPr>
              <a:t>Worldgrid</a:t>
            </a:r>
            <a:r>
              <a:rPr lang="en-US" sz="500" dirty="0">
                <a:latin typeface="Verdana" pitchFamily="34" charset="0"/>
                <a:ea typeface="Verdana" pitchFamily="34" charset="0"/>
                <a:cs typeface="Verdana" pitchFamily="34" charset="0"/>
              </a:rPr>
              <a:t>, </a:t>
            </a:r>
            <a:r>
              <a:rPr lang="en-US" sz="500" dirty="0" err="1">
                <a:latin typeface="Verdana" pitchFamily="34" charset="0"/>
                <a:ea typeface="Verdana" pitchFamily="34" charset="0"/>
                <a:cs typeface="Verdana" pitchFamily="34" charset="0"/>
              </a:rPr>
              <a:t>Worldline</a:t>
            </a:r>
            <a:r>
              <a:rPr lang="en-US" sz="500" dirty="0">
                <a:latin typeface="Verdana" pitchFamily="34" charset="0"/>
                <a:ea typeface="Verdana" pitchFamily="34" charset="0"/>
                <a:cs typeface="Verdana" pitchFamily="34" charset="0"/>
              </a:rPr>
              <a:t>, </a:t>
            </a:r>
            <a:r>
              <a:rPr lang="en-US" sz="500" dirty="0" err="1">
                <a:latin typeface="Verdana" pitchFamily="34" charset="0"/>
                <a:ea typeface="Verdana" pitchFamily="34" charset="0"/>
                <a:cs typeface="Verdana" pitchFamily="34" charset="0"/>
              </a:rPr>
              <a:t>BlueKiwi</a:t>
            </a:r>
            <a:r>
              <a:rPr lang="en-US" sz="500" dirty="0">
                <a:latin typeface="Verdana" pitchFamily="34" charset="0"/>
                <a:ea typeface="Verdana" pitchFamily="34" charset="0"/>
                <a:cs typeface="Verdana" pitchFamily="34" charset="0"/>
              </a:rPr>
              <a:t>, Bull, Canopy the Open Cloud Company, Unify, </a:t>
            </a:r>
            <a:r>
              <a:rPr lang="en-US" sz="500" dirty="0" err="1">
                <a:latin typeface="Verdana" pitchFamily="34" charset="0"/>
                <a:ea typeface="Verdana" pitchFamily="34" charset="0"/>
                <a:cs typeface="Verdana" pitchFamily="34" charset="0"/>
              </a:rPr>
              <a:t>Yunano</a:t>
            </a:r>
            <a:r>
              <a:rPr lang="en-US" sz="500" dirty="0">
                <a:latin typeface="Verdana" pitchFamily="34" charset="0"/>
                <a:ea typeface="Verdana" pitchFamily="34" charset="0"/>
                <a:cs typeface="Verdana" pitchFamily="34" charset="0"/>
              </a:rPr>
              <a:t>, Zero Email, Zero Email Certified and The Zero Email Company are registered trademarks of the Atos group. March 2016. © 2016 Atos. Confidential information owned by Atos, to be used by the recipient only. This document, or any part of it, may not be reproduced, copied, circulated and/or distributed nor quoted without prior written approval from Atos.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02" t="18394" r="9882" b="27831"/>
          <a:stretch/>
        </p:blipFill>
        <p:spPr>
          <a:xfrm>
            <a:off x="5489785" y="35496"/>
            <a:ext cx="1312251" cy="360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5281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910B12-E528-4D59-95AD-82AFC587F8BD}" type="slidenum">
              <a:rPr lang="nl-NL" sz="1000" smtClean="0">
                <a:latin typeface="Verdana" pitchFamily="34" charset="0"/>
                <a:ea typeface="Verdana" pitchFamily="34" charset="0"/>
                <a:cs typeface="Verdana" pitchFamily="34" charset="0"/>
              </a:rPr>
              <a:pPr/>
              <a:t>1</a:t>
            </a:fld>
            <a:endParaRPr lang="nl-NL" sz="1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9371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Enfasis</a:t>
            </a:r>
            <a:r>
              <a:rPr lang="en-US" baseline="0"/>
              <a:t> en infer</a:t>
            </a:r>
            <a:r>
              <a:rPr lang="es-ES" baseline="0"/>
              <a:t>ència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910B12-E528-4D59-95AD-82AFC587F8BD}" type="slidenum">
              <a:rPr lang="nl-NL" sz="1000" smtClean="0">
                <a:latin typeface="Verdana" pitchFamily="34" charset="0"/>
                <a:ea typeface="Verdana" pitchFamily="34" charset="0"/>
                <a:cs typeface="Verdana" pitchFamily="34" charset="0"/>
              </a:rPr>
              <a:pPr/>
              <a:t>24</a:t>
            </a:fld>
            <a:endParaRPr lang="nl-NL" sz="1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94188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Mencionar projectes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910B12-E528-4D59-95AD-82AFC587F8BD}" type="slidenum">
              <a:rPr lang="nl-NL" sz="1000" smtClean="0">
                <a:latin typeface="Verdana" pitchFamily="34" charset="0"/>
                <a:ea typeface="Verdana" pitchFamily="34" charset="0"/>
                <a:cs typeface="Verdana" pitchFamily="34" charset="0"/>
              </a:rPr>
              <a:pPr/>
              <a:t>33</a:t>
            </a:fld>
            <a:endParaRPr lang="nl-NL" sz="1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79558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910B12-E528-4D59-95AD-82AFC587F8BD}" type="slidenum">
              <a:rPr lang="nl-NL" sz="1000" smtClean="0">
                <a:latin typeface="Verdana" pitchFamily="34" charset="0"/>
                <a:ea typeface="Verdana" pitchFamily="34" charset="0"/>
                <a:cs typeface="Verdana" pitchFamily="34" charset="0"/>
              </a:rPr>
              <a:pPr/>
              <a:t>5</a:t>
            </a:fld>
            <a:endParaRPr lang="nl-NL" sz="1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83950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910B12-E528-4D59-95AD-82AFC587F8BD}" type="slidenum">
              <a:rPr lang="nl-NL" sz="1000" smtClean="0">
                <a:latin typeface="Verdana" pitchFamily="34" charset="0"/>
                <a:ea typeface="Verdana" pitchFamily="34" charset="0"/>
                <a:cs typeface="Verdana" pitchFamily="34" charset="0"/>
              </a:rPr>
              <a:pPr/>
              <a:t>6</a:t>
            </a:fld>
            <a:endParaRPr lang="nl-NL" sz="1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24110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910B12-E528-4D59-95AD-82AFC587F8BD}" type="slidenum">
              <a:rPr lang="nl-NL" sz="1000" smtClean="0">
                <a:latin typeface="Verdana" pitchFamily="34" charset="0"/>
                <a:ea typeface="Verdana" pitchFamily="34" charset="0"/>
                <a:cs typeface="Verdana" pitchFamily="34" charset="0"/>
              </a:rPr>
              <a:pPr/>
              <a:t>7</a:t>
            </a:fld>
            <a:endParaRPr lang="nl-NL" sz="1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49947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910B12-E528-4D59-95AD-82AFC587F8BD}" type="slidenum">
              <a:rPr lang="nl-NL" sz="1000" smtClean="0">
                <a:latin typeface="Verdana" pitchFamily="34" charset="0"/>
                <a:ea typeface="Verdana" pitchFamily="34" charset="0"/>
                <a:cs typeface="Verdana" pitchFamily="34" charset="0"/>
              </a:rPr>
              <a:pPr/>
              <a:t>11</a:t>
            </a:fld>
            <a:endParaRPr lang="nl-NL" sz="1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29231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Enfasis en trade-offs I com trobar punt optim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910B12-E528-4D59-95AD-82AFC587F8BD}" type="slidenum">
              <a:rPr lang="nl-NL" sz="1000" smtClean="0">
                <a:latin typeface="Verdana" pitchFamily="34" charset="0"/>
                <a:ea typeface="Verdana" pitchFamily="34" charset="0"/>
                <a:cs typeface="Verdana" pitchFamily="34" charset="0"/>
              </a:rPr>
              <a:pPr/>
              <a:t>12</a:t>
            </a:fld>
            <a:endParaRPr lang="nl-NL" sz="1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42304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Reenfocar SoA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910B12-E528-4D59-95AD-82AFC587F8BD}" type="slidenum">
              <a:rPr lang="nl-NL" sz="1000" smtClean="0">
                <a:latin typeface="Verdana" pitchFamily="34" charset="0"/>
                <a:ea typeface="Verdana" pitchFamily="34" charset="0"/>
                <a:cs typeface="Verdana" pitchFamily="34" charset="0"/>
              </a:rPr>
              <a:pPr/>
              <a:t>14</a:t>
            </a:fld>
            <a:endParaRPr lang="nl-NL" sz="1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76946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910B12-E528-4D59-95AD-82AFC587F8BD}" type="slidenum">
              <a:rPr lang="nl-NL" sz="1000" smtClean="0">
                <a:latin typeface="Verdana" pitchFamily="34" charset="0"/>
                <a:ea typeface="Verdana" pitchFamily="34" charset="0"/>
                <a:cs typeface="Verdana" pitchFamily="34" charset="0"/>
              </a:rPr>
              <a:pPr/>
              <a:t>16</a:t>
            </a:fld>
            <a:endParaRPr lang="nl-NL" sz="1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36985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Moure a RL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910B12-E528-4D59-95AD-82AFC587F8BD}" type="slidenum">
              <a:rPr lang="nl-NL" sz="1000" smtClean="0">
                <a:latin typeface="Verdana" pitchFamily="34" charset="0"/>
                <a:ea typeface="Verdana" pitchFamily="34" charset="0"/>
                <a:cs typeface="Verdana" pitchFamily="34" charset="0"/>
              </a:rPr>
              <a:pPr/>
              <a:t>21</a:t>
            </a:fld>
            <a:endParaRPr lang="nl-NL" sz="1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53197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text only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5779" y="1203598"/>
            <a:ext cx="8309346" cy="1102519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>
              <a:defRPr sz="3600" b="1" baseline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defRPr>
            </a:lvl1pPr>
          </a:lstStyle>
          <a:p>
            <a:endParaRPr lang="nl-NL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12931" y="2320746"/>
            <a:ext cx="8312194" cy="1115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800" b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dirty="0" smtClean="0"/>
              <a:t>Click to edit the sub title</a:t>
            </a:r>
            <a:endParaRPr lang="nl-NL" dirty="0"/>
          </a:p>
        </p:txBody>
      </p:sp>
      <p:sp>
        <p:nvSpPr>
          <p:cNvPr id="8" name="AddCustomDate#1"/>
          <p:cNvSpPr txBox="1"/>
          <p:nvPr userDrawn="1"/>
        </p:nvSpPr>
        <p:spPr>
          <a:xfrm>
            <a:off x="212931" y="3450475"/>
            <a:ext cx="11432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b="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06-09-2017</a:t>
            </a:r>
            <a:endParaRPr lang="nl-NL" sz="1200" b="0" dirty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9" name="Subtitle 2"/>
          <p:cNvSpPr txBox="1">
            <a:spLocks/>
          </p:cNvSpPr>
          <p:nvPr userDrawn="1"/>
        </p:nvSpPr>
        <p:spPr>
          <a:xfrm>
            <a:off x="212931" y="3803658"/>
            <a:ext cx="4791117" cy="94770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Lucida Sans Unicode" pitchFamily="34" charset="0"/>
              <a:buNone/>
              <a:defRPr sz="2800" b="0" kern="1200" baseline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457200" indent="0" algn="ctr" defTabSz="914400" rtl="0" eaLnBrk="1" latinLnBrk="0" hangingPunct="1">
              <a:spcBef>
                <a:spcPts val="384"/>
              </a:spcBef>
              <a:buClr>
                <a:schemeClr val="tx2"/>
              </a:buClr>
              <a:buFont typeface="Arial" pitchFamily="34" charset="0"/>
              <a:buNone/>
              <a:defRPr sz="1600" kern="1200" baseline="0">
                <a:solidFill>
                  <a:schemeClr val="tx1">
                    <a:tint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 baseline="0">
                <a:solidFill>
                  <a:schemeClr val="tx1">
                    <a:tint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sz="2000" b="1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Author:</a:t>
            </a:r>
            <a:r>
              <a:rPr lang="nl-NL" sz="2000" b="1" baseline="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nl-NL" sz="2000" baseline="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Francesc Wilhelmi</a:t>
            </a:r>
          </a:p>
          <a:p>
            <a:r>
              <a:rPr lang="nl-NL" sz="2000" b="1" baseline="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Supervisors: </a:t>
            </a:r>
            <a:r>
              <a:rPr lang="nl-NL" sz="2000" baseline="0" dirty="0" err="1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Boris</a:t>
            </a:r>
            <a:r>
              <a:rPr lang="nl-NL" sz="2000" baseline="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nl-NL" sz="2000" baseline="0" dirty="0" err="1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Bellalta</a:t>
            </a:r>
            <a:r>
              <a:rPr lang="nl-NL" sz="2000" baseline="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, </a:t>
            </a:r>
            <a:r>
              <a:rPr lang="nl-NL" sz="2000" baseline="0" dirty="0" err="1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Cristina</a:t>
            </a:r>
            <a:r>
              <a:rPr lang="nl-NL" sz="2000" baseline="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nl-NL" sz="2000" baseline="0" dirty="0" err="1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Cano</a:t>
            </a:r>
            <a:r>
              <a:rPr lang="nl-NL" sz="2000" baseline="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 &amp; Anders </a:t>
            </a:r>
            <a:r>
              <a:rPr lang="nl-NL" sz="2000" baseline="0" dirty="0" err="1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Jonsson</a:t>
            </a:r>
            <a:endParaRPr lang="nl-NL" sz="3200" dirty="0" smtClean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endParaRPr lang="nl-NL" sz="3600" dirty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039" b="44717"/>
          <a:stretch/>
        </p:blipFill>
        <p:spPr>
          <a:xfrm>
            <a:off x="5207470" y="3450475"/>
            <a:ext cx="3936530" cy="1338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0033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umber slide #8"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4" y="-30280"/>
            <a:ext cx="9141291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03848" y="1995686"/>
            <a:ext cx="5472608" cy="1080120"/>
          </a:xfrm>
        </p:spPr>
        <p:txBody>
          <a:bodyPr anchor="t"/>
          <a:lstStyle>
            <a:lvl1pPr>
              <a:defRPr sz="3000" b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add chapter title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356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umber slide #9"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4" y="-13648"/>
            <a:ext cx="9141291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03848" y="1995686"/>
            <a:ext cx="5472608" cy="1080120"/>
          </a:xfrm>
        </p:spPr>
        <p:txBody>
          <a:bodyPr anchor="t"/>
          <a:lstStyle>
            <a:lvl1pPr>
              <a:defRPr sz="3000" b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add chapter title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31709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umber slide #10"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4" y="-13648"/>
            <a:ext cx="9141291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067944" y="1995686"/>
            <a:ext cx="4968552" cy="1080120"/>
          </a:xfrm>
        </p:spPr>
        <p:txBody>
          <a:bodyPr anchor="t"/>
          <a:lstStyle>
            <a:lvl1pPr>
              <a:defRPr sz="3000" b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add chapter title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31709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umber slide #11"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4" y="-34120"/>
            <a:ext cx="9141291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067944" y="1995686"/>
            <a:ext cx="4968552" cy="1080120"/>
          </a:xfrm>
        </p:spPr>
        <p:txBody>
          <a:bodyPr anchor="t"/>
          <a:lstStyle>
            <a:lvl1pPr>
              <a:defRPr sz="3000" b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add chapter title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06259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umber slide #12"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4" y="-20472"/>
            <a:ext cx="9141291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067944" y="1995686"/>
            <a:ext cx="4968552" cy="1080120"/>
          </a:xfrm>
        </p:spPr>
        <p:txBody>
          <a:bodyPr anchor="t"/>
          <a:lstStyle>
            <a:lvl1pPr>
              <a:defRPr sz="3000" b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add chapter title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7908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umber slide #13"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4" y="-34120"/>
            <a:ext cx="9141291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067944" y="1995686"/>
            <a:ext cx="4968552" cy="1080120"/>
          </a:xfrm>
        </p:spPr>
        <p:txBody>
          <a:bodyPr anchor="t"/>
          <a:lstStyle>
            <a:lvl1pPr>
              <a:defRPr sz="3000" b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add chapter title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7908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umber slide #14"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4" y="-34120"/>
            <a:ext cx="9141291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067944" y="1995686"/>
            <a:ext cx="4968552" cy="1080120"/>
          </a:xfrm>
        </p:spPr>
        <p:txBody>
          <a:bodyPr anchor="t"/>
          <a:lstStyle>
            <a:lvl1pPr>
              <a:defRPr sz="3000" b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add chapter title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7908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umber slide #15"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4" y="-34120"/>
            <a:ext cx="9141291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067944" y="1995686"/>
            <a:ext cx="4968552" cy="1080120"/>
          </a:xfrm>
        </p:spPr>
        <p:txBody>
          <a:bodyPr anchor="t"/>
          <a:lstStyle>
            <a:lvl1pPr>
              <a:defRPr sz="3000" b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add chapter title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7908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umber slide #16"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4" y="-34120"/>
            <a:ext cx="9141291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067944" y="1995686"/>
            <a:ext cx="4968552" cy="1080120"/>
          </a:xfrm>
        </p:spPr>
        <p:txBody>
          <a:bodyPr anchor="t"/>
          <a:lstStyle>
            <a:lvl1pPr>
              <a:defRPr sz="3000" b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add chapter title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7908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umber slide #17"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4" y="-27296"/>
            <a:ext cx="9141291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067944" y="1995686"/>
            <a:ext cx="4968552" cy="1080120"/>
          </a:xfrm>
        </p:spPr>
        <p:txBody>
          <a:bodyPr anchor="t"/>
          <a:lstStyle>
            <a:lvl1pPr>
              <a:defRPr sz="3000" b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add chapter title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7908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umber slide #1"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4" y="0"/>
            <a:ext cx="9141291" cy="51435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03848" y="1995686"/>
            <a:ext cx="5472608" cy="1080120"/>
          </a:xfrm>
        </p:spPr>
        <p:txBody>
          <a:bodyPr anchor="t"/>
          <a:lstStyle>
            <a:lvl1pPr>
              <a:defRPr sz="3000" b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add chapter title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72469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umber slide #18"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4" y="-34120"/>
            <a:ext cx="9141291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067944" y="1995686"/>
            <a:ext cx="4968552" cy="1080120"/>
          </a:xfrm>
        </p:spPr>
        <p:txBody>
          <a:bodyPr anchor="t"/>
          <a:lstStyle>
            <a:lvl1pPr>
              <a:defRPr sz="3000" b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add chapter title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7908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umber slide #19"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4" y="-34120"/>
            <a:ext cx="9141291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067944" y="1995686"/>
            <a:ext cx="4968552" cy="1080120"/>
          </a:xfrm>
        </p:spPr>
        <p:txBody>
          <a:bodyPr anchor="t"/>
          <a:lstStyle>
            <a:lvl1pPr>
              <a:defRPr sz="3000" b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add chapter title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7908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umber slide #20"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4" y="-34120"/>
            <a:ext cx="9141291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55976" y="1995686"/>
            <a:ext cx="4680520" cy="1080120"/>
          </a:xfrm>
        </p:spPr>
        <p:txBody>
          <a:bodyPr anchor="t"/>
          <a:lstStyle>
            <a:lvl1pPr>
              <a:defRPr sz="3000" b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add chapter title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7908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215779" y="1203598"/>
            <a:ext cx="4950000" cy="1102519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>
              <a:defRPr sz="3600" b="1" baseline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defRPr>
            </a:lvl1pPr>
          </a:lstStyle>
          <a:p>
            <a:r>
              <a:rPr lang="nl-NL" dirty="0" smtClean="0"/>
              <a:t>Click </a:t>
            </a:r>
            <a:r>
              <a:rPr lang="nl-NL" dirty="0" err="1" smtClean="0"/>
              <a:t>to</a:t>
            </a:r>
            <a:r>
              <a:rPr lang="nl-NL" dirty="0" smtClean="0"/>
              <a:t> edit the title</a:t>
            </a:r>
            <a:endParaRPr lang="nl-NL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2571750"/>
            <a:ext cx="5760720" cy="2337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2013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Basic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16488" y="1194146"/>
            <a:ext cx="8748000" cy="3465836"/>
          </a:xfrm>
          <a:prstGeom prst="rect">
            <a:avLst/>
          </a:prstGeom>
        </p:spPr>
        <p:txBody>
          <a:bodyPr/>
          <a:lstStyle>
            <a:lvl1pPr>
              <a:defRPr sz="2000">
                <a:latin typeface="Times New Roman" charset="0"/>
                <a:ea typeface="Times New Roman" charset="0"/>
                <a:cs typeface="Times New Roman" charset="0"/>
              </a:defRPr>
            </a:lvl1pPr>
            <a:lvl2pPr>
              <a:defRPr sz="2000">
                <a:latin typeface="Times New Roman" charset="0"/>
                <a:ea typeface="Times New Roman" charset="0"/>
                <a:cs typeface="Times New Roman" charset="0"/>
              </a:defRPr>
            </a:lvl2pPr>
            <a:lvl3pPr>
              <a:defRPr sz="2000">
                <a:latin typeface="Times New Roman" charset="0"/>
                <a:ea typeface="Times New Roman" charset="0"/>
                <a:cs typeface="Times New Roman" charset="0"/>
              </a:defRPr>
            </a:lvl3pPr>
            <a:lvl4pPr>
              <a:defRPr sz="2000">
                <a:latin typeface="Times New Roman" charset="0"/>
                <a:ea typeface="Times New Roman" charset="0"/>
                <a:cs typeface="Times New Roman" charset="0"/>
              </a:defRPr>
            </a:lvl4pPr>
            <a:lvl5pPr>
              <a:defRPr sz="2000">
                <a:latin typeface="Times New Roman" charset="0"/>
                <a:ea typeface="Times New Roman" charset="0"/>
                <a:cs typeface="Times New Roman" charset="0"/>
              </a:defRPr>
            </a:lvl5pPr>
          </a:lstStyle>
          <a:p>
            <a:pPr lvl="0"/>
            <a:r>
              <a:rPr lang="nl-NL" dirty="0" smtClean="0"/>
              <a:t>First level</a:t>
            </a:r>
          </a:p>
          <a:p>
            <a:pPr lvl="1"/>
            <a:r>
              <a:rPr lang="nl-NL" dirty="0" smtClean="0"/>
              <a:t>Second level</a:t>
            </a:r>
          </a:p>
          <a:p>
            <a:pPr lvl="2"/>
            <a:r>
              <a:rPr lang="nl-NL" dirty="0" err="1" smtClean="0"/>
              <a:t>Third</a:t>
            </a:r>
            <a:r>
              <a:rPr lang="nl-NL" dirty="0" smtClean="0"/>
              <a:t> level</a:t>
            </a:r>
          </a:p>
          <a:p>
            <a:pPr lvl="3"/>
            <a:r>
              <a:rPr lang="nl-NL" dirty="0" err="1" smtClean="0"/>
              <a:t>Fourth</a:t>
            </a:r>
            <a:r>
              <a:rPr lang="nl-NL" dirty="0" smtClean="0"/>
              <a:t> level</a:t>
            </a:r>
          </a:p>
          <a:p>
            <a:pPr lvl="4"/>
            <a:r>
              <a:rPr lang="nl-NL" dirty="0" err="1" smtClean="0"/>
              <a:t>Fifth</a:t>
            </a:r>
            <a:r>
              <a:rPr lang="nl-NL" dirty="0" smtClean="0"/>
              <a:t> level</a:t>
            </a:r>
            <a:endParaRPr lang="nl-NL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40300" y="4731990"/>
            <a:ext cx="443268" cy="1440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fld id="{DAF489CC-3B7A-4DA5-A8C0-4984788D0EC5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2" name="1 Título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3200"/>
            </a:lvl1pPr>
          </a:lstStyle>
          <a:p>
            <a:r>
              <a:rPr lang="es-ES" dirty="0" err="1" smtClean="0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6078290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umber slide #2"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4" y="-6056"/>
            <a:ext cx="9141291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03848" y="1995686"/>
            <a:ext cx="5472608" cy="1080120"/>
          </a:xfrm>
        </p:spPr>
        <p:txBody>
          <a:bodyPr anchor="t"/>
          <a:lstStyle>
            <a:lvl1pPr>
              <a:defRPr sz="3000" b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add chapter title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70125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umber slide #3"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76" y="-19613"/>
            <a:ext cx="9141291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03848" y="1995686"/>
            <a:ext cx="5472608" cy="1080120"/>
          </a:xfrm>
        </p:spPr>
        <p:txBody>
          <a:bodyPr anchor="t"/>
          <a:lstStyle>
            <a:lvl1pPr>
              <a:defRPr sz="3000" b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add chapter title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50262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umber slide #4"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4" y="-6056"/>
            <a:ext cx="9141291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03848" y="1995686"/>
            <a:ext cx="5472608" cy="1080120"/>
          </a:xfrm>
        </p:spPr>
        <p:txBody>
          <a:bodyPr anchor="t"/>
          <a:lstStyle>
            <a:lvl1pPr>
              <a:defRPr sz="3000" b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add chapter title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26028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umber slide #5"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4" y="-18168"/>
            <a:ext cx="9141291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03848" y="1995686"/>
            <a:ext cx="5472608" cy="1080120"/>
          </a:xfrm>
        </p:spPr>
        <p:txBody>
          <a:bodyPr anchor="t"/>
          <a:lstStyle>
            <a:lvl1pPr>
              <a:defRPr sz="3000" b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add chapter title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74810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umber slide #6"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4" y="-30280"/>
            <a:ext cx="9141291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03848" y="1995686"/>
            <a:ext cx="5472608" cy="1080120"/>
          </a:xfrm>
        </p:spPr>
        <p:txBody>
          <a:bodyPr anchor="t"/>
          <a:lstStyle>
            <a:lvl1pPr>
              <a:defRPr sz="3000" b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add chapter title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46315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umber slide #7"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4" y="-18168"/>
            <a:ext cx="9141291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03848" y="1995686"/>
            <a:ext cx="5472608" cy="1080120"/>
          </a:xfrm>
        </p:spPr>
        <p:txBody>
          <a:bodyPr anchor="t"/>
          <a:lstStyle>
            <a:lvl1pPr>
              <a:defRPr sz="3000" b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add chapter title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31762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theme" Target="../theme/theme1.xml"/><Relationship Id="rId2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04" y="4787877"/>
            <a:ext cx="443268" cy="2160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fld id="{DAF489CC-3B7A-4DA5-A8C0-4984788D0EC5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"/>
          </p:nvPr>
        </p:nvSpPr>
        <p:spPr>
          <a:xfrm>
            <a:off x="216488" y="1090800"/>
            <a:ext cx="8748000" cy="34749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nl-NL" dirty="0" smtClean="0"/>
              <a:t>First level</a:t>
            </a:r>
          </a:p>
          <a:p>
            <a:pPr lvl="1"/>
            <a:r>
              <a:rPr lang="nl-NL" dirty="0" smtClean="0"/>
              <a:t>Second level</a:t>
            </a:r>
          </a:p>
          <a:p>
            <a:pPr lvl="2"/>
            <a:r>
              <a:rPr lang="nl-NL" dirty="0" err="1" smtClean="0"/>
              <a:t>Third</a:t>
            </a:r>
            <a:r>
              <a:rPr lang="nl-NL" dirty="0" smtClean="0"/>
              <a:t> level</a:t>
            </a:r>
          </a:p>
          <a:p>
            <a:pPr lvl="3"/>
            <a:r>
              <a:rPr lang="nl-NL" dirty="0" err="1" smtClean="0"/>
              <a:t>Fourth</a:t>
            </a:r>
            <a:r>
              <a:rPr lang="nl-NL" dirty="0" smtClean="0"/>
              <a:t> level</a:t>
            </a:r>
          </a:p>
          <a:p>
            <a:pPr lvl="4"/>
            <a:r>
              <a:rPr lang="nl-NL" dirty="0" err="1" smtClean="0"/>
              <a:t>Fifth</a:t>
            </a:r>
            <a:r>
              <a:rPr lang="nl-NL" dirty="0" smtClean="0"/>
              <a:t> level</a:t>
            </a:r>
            <a:endParaRPr lang="nl-NL" dirty="0"/>
          </a:p>
        </p:txBody>
      </p:sp>
      <p:sp>
        <p:nvSpPr>
          <p:cNvPr id="16" name="Title Placeholder 1"/>
          <p:cNvSpPr>
            <a:spLocks noGrp="1"/>
          </p:cNvSpPr>
          <p:nvPr>
            <p:ph type="title"/>
          </p:nvPr>
        </p:nvSpPr>
        <p:spPr>
          <a:xfrm>
            <a:off x="216488" y="123478"/>
            <a:ext cx="8748000" cy="5670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nl-NL" dirty="0" smtClean="0"/>
              <a:t>Click to edit the header</a:t>
            </a:r>
            <a:endParaRPr lang="nl-NL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40" t="19728" r="79767" b="12479"/>
          <a:stretch/>
        </p:blipFill>
        <p:spPr>
          <a:xfrm>
            <a:off x="8604448" y="4640294"/>
            <a:ext cx="411836" cy="411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1822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6" r:id="rId2"/>
    <p:sldLayoutId id="2147483653" r:id="rId3"/>
    <p:sldLayoutId id="2147483657" r:id="rId4"/>
    <p:sldLayoutId id="2147483658" r:id="rId5"/>
    <p:sldLayoutId id="2147483659" r:id="rId6"/>
    <p:sldLayoutId id="2147483660" r:id="rId7"/>
    <p:sldLayoutId id="2147483661" r:id="rId8"/>
    <p:sldLayoutId id="2147483662" r:id="rId9"/>
    <p:sldLayoutId id="2147483663" r:id="rId10"/>
    <p:sldLayoutId id="2147483664" r:id="rId11"/>
    <p:sldLayoutId id="2147483665" r:id="rId12"/>
    <p:sldLayoutId id="2147483666" r:id="rId13"/>
    <p:sldLayoutId id="2147483667" r:id="rId14"/>
    <p:sldLayoutId id="2147483668" r:id="rId15"/>
    <p:sldLayoutId id="2147483669" r:id="rId16"/>
    <p:sldLayoutId id="2147483670" r:id="rId17"/>
    <p:sldLayoutId id="2147483671" r:id="rId18"/>
    <p:sldLayoutId id="2147483672" r:id="rId19"/>
    <p:sldLayoutId id="2147483673" r:id="rId20"/>
    <p:sldLayoutId id="2147483674" r:id="rId21"/>
    <p:sldLayoutId id="2147483675" r:id="rId22"/>
    <p:sldLayoutId id="2147483655" r:id="rId23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spcBef>
          <a:spcPct val="0"/>
        </a:spcBef>
        <a:buNone/>
        <a:defRPr sz="3200" b="1" kern="1200" baseline="0">
          <a:solidFill>
            <a:schemeClr val="tx1"/>
          </a:solidFill>
          <a:latin typeface="Times New Roman" charset="0"/>
          <a:ea typeface="Times New Roman" charset="0"/>
          <a:cs typeface="Times New Roman" charset="0"/>
        </a:defRPr>
      </a:lvl1pPr>
    </p:titleStyle>
    <p:bodyStyle>
      <a:lvl1pPr marL="270000" indent="-270000" algn="l" defTabSz="914400" rtl="0" eaLnBrk="1" latinLnBrk="0" hangingPunct="1">
        <a:spcBef>
          <a:spcPct val="20000"/>
        </a:spcBef>
        <a:buClr>
          <a:srgbClr val="FF0000"/>
        </a:buClr>
        <a:buFont typeface="Lucida Sans Unicode" pitchFamily="34" charset="0"/>
        <a:buChar char="▶"/>
        <a:defRPr sz="2000" kern="1200" baseline="0">
          <a:solidFill>
            <a:schemeClr val="tx1"/>
          </a:solidFill>
          <a:latin typeface="Times New Roman" charset="0"/>
          <a:ea typeface="Times New Roman" charset="0"/>
          <a:cs typeface="Times New Roman" charset="0"/>
        </a:defRPr>
      </a:lvl1pPr>
      <a:lvl2pPr marL="540000" indent="-270000" algn="l" defTabSz="914400" rtl="0" eaLnBrk="1" latinLnBrk="0" hangingPunct="1">
        <a:spcBef>
          <a:spcPts val="384"/>
        </a:spcBef>
        <a:buClr>
          <a:srgbClr val="FF0000"/>
        </a:buClr>
        <a:buFont typeface="Arial" pitchFamily="34" charset="0"/>
        <a:buChar char="–"/>
        <a:defRPr sz="2000" kern="1200" baseline="0">
          <a:solidFill>
            <a:schemeClr val="tx1"/>
          </a:solidFill>
          <a:latin typeface="Times New Roman" charset="0"/>
          <a:ea typeface="Times New Roman" charset="0"/>
          <a:cs typeface="Times New Roman" charset="0"/>
        </a:defRPr>
      </a:lvl2pPr>
      <a:lvl3pPr marL="810000" indent="-270000" algn="l" defTabSz="914400" rtl="0" eaLnBrk="1" latinLnBrk="0" hangingPunct="1">
        <a:spcBef>
          <a:spcPct val="20000"/>
        </a:spcBef>
        <a:buClr>
          <a:srgbClr val="FF0000"/>
        </a:buClr>
        <a:buFont typeface="Arial" pitchFamily="34" charset="0"/>
        <a:buChar char="•"/>
        <a:defRPr sz="2000" kern="1200">
          <a:solidFill>
            <a:schemeClr val="tx1"/>
          </a:solidFill>
          <a:latin typeface="Times New Roman" charset="0"/>
          <a:ea typeface="Times New Roman" charset="0"/>
          <a:cs typeface="Times New Roman" charset="0"/>
        </a:defRPr>
      </a:lvl3pPr>
      <a:lvl4pPr marL="1080000" indent="-270000" algn="l" defTabSz="914400" rtl="0" eaLnBrk="1" latinLnBrk="0" hangingPunct="1">
        <a:spcBef>
          <a:spcPct val="20000"/>
        </a:spcBef>
        <a:buClr>
          <a:srgbClr val="FF0000"/>
        </a:buClr>
        <a:buFont typeface="Arial" pitchFamily="34" charset="0"/>
        <a:buChar char="–"/>
        <a:defRPr sz="2000" kern="1200" baseline="0">
          <a:solidFill>
            <a:schemeClr val="tx1"/>
          </a:solidFill>
          <a:latin typeface="Times New Roman" charset="0"/>
          <a:ea typeface="Times New Roman" charset="0"/>
          <a:cs typeface="Times New Roman" charset="0"/>
        </a:defRPr>
      </a:lvl4pPr>
      <a:lvl5pPr marL="1350000" indent="-270000" algn="l" defTabSz="914400" rtl="0" eaLnBrk="1" latinLnBrk="0" hangingPunct="1">
        <a:spcBef>
          <a:spcPct val="20000"/>
        </a:spcBef>
        <a:buClr>
          <a:srgbClr val="FF0000"/>
        </a:buClr>
        <a:buFont typeface="Arial" pitchFamily="34" charset="0"/>
        <a:buChar char="»"/>
        <a:defRPr sz="2000" kern="1200">
          <a:solidFill>
            <a:schemeClr val="tx1"/>
          </a:solidFill>
          <a:latin typeface="Times New Roman" charset="0"/>
          <a:ea typeface="Times New Roman" charset="0"/>
          <a:cs typeface="Times New Roman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7.png"/><Relationship Id="rId3" Type="http://schemas.openxmlformats.org/officeDocument/2006/relationships/image" Target="../media/image37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4" Type="http://schemas.openxmlformats.org/officeDocument/2006/relationships/image" Target="../media/image39.emf"/><Relationship Id="rId5" Type="http://schemas.openxmlformats.org/officeDocument/2006/relationships/image" Target="../media/image40.em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1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4" Type="http://schemas.openxmlformats.org/officeDocument/2006/relationships/image" Target="../media/image27.png"/><Relationship Id="rId5" Type="http://schemas.openxmlformats.org/officeDocument/2006/relationships/image" Target="../media/image46.png"/><Relationship Id="rId6" Type="http://schemas.openxmlformats.org/officeDocument/2006/relationships/image" Target="../media/image29.png"/><Relationship Id="rId7" Type="http://schemas.openxmlformats.org/officeDocument/2006/relationships/image" Target="../media/image47.png"/><Relationship Id="rId8" Type="http://schemas.openxmlformats.org/officeDocument/2006/relationships/image" Target="../media/image28.png"/><Relationship Id="rId9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4.jp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wn-upf/Komondor" TargetMode="External"/><Relationship Id="rId4" Type="http://schemas.openxmlformats.org/officeDocument/2006/relationships/image" Target="../media/image48.tiff"/><Relationship Id="rId5" Type="http://schemas.openxmlformats.org/officeDocument/2006/relationships/image" Target="../media/image49.tiff"/><Relationship Id="rId6" Type="http://schemas.openxmlformats.org/officeDocument/2006/relationships/image" Target="../media/image50.tif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5" Type="http://schemas.openxmlformats.org/officeDocument/2006/relationships/image" Target="../media/image54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tiff"/><Relationship Id="rId4" Type="http://schemas.openxmlformats.org/officeDocument/2006/relationships/image" Target="../media/image57.tiff"/><Relationship Id="rId5" Type="http://schemas.openxmlformats.org/officeDocument/2006/relationships/image" Target="../media/image58.tiff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5.tif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5778" y="1203598"/>
            <a:ext cx="8604693" cy="1102519"/>
          </a:xfrm>
        </p:spPr>
        <p:txBody>
          <a:bodyPr/>
          <a:lstStyle/>
          <a:p>
            <a:r>
              <a:rPr lang="en-US" dirty="0"/>
              <a:t>Reinforcement Learning to Enhance Spatial Reuse in Dense Wireless Networks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2931" y="2320746"/>
            <a:ext cx="8312194" cy="539036"/>
          </a:xfrm>
        </p:spPr>
        <p:txBody>
          <a:bodyPr/>
          <a:lstStyle/>
          <a:p>
            <a:r>
              <a:rPr lang="en-US" dirty="0"/>
              <a:t>a Thesis Proposal</a:t>
            </a:r>
          </a:p>
        </p:txBody>
      </p:sp>
    </p:spTree>
    <p:extLst>
      <p:ext uri="{BB962C8B-B14F-4D97-AF65-F5344CB8AC3E}">
        <p14:creationId xmlns:p14="http://schemas.microsoft.com/office/powerpoint/2010/main" val="365843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DCF in IEEE 802.11 WLANs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16488" y="731152"/>
            <a:ext cx="8748000" cy="639899"/>
          </a:xfrm>
          <a:prstGeom prst="rect">
            <a:avLst/>
          </a:prstGeom>
          <a:solidFill>
            <a:srgbClr val="FFE8CF"/>
          </a:solidFill>
          <a:ln>
            <a:solidFill>
              <a:srgbClr val="FF9C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CSMA/CA is </a:t>
            </a:r>
            <a:r>
              <a:rPr lang="en-US" sz="2000" b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not optimal </a:t>
            </a:r>
            <a:r>
              <a:rPr lang="en-US" sz="2000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in dense environment. Leads to coexistence issues such as Hidden or Exposed terminal problems. The overall throughput is </a:t>
            </a:r>
            <a:r>
              <a:rPr lang="en-US" sz="2000" b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compromised</a:t>
            </a:r>
            <a:r>
              <a:rPr lang="en-US" sz="2000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.</a:t>
            </a:r>
            <a:endParaRPr lang="en-US" sz="2400" dirty="0">
              <a:solidFill>
                <a:schemeClr val="tx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342412" y="1987326"/>
            <a:ext cx="2583023" cy="338554"/>
          </a:xfrm>
          <a:prstGeom prst="rect">
            <a:avLst/>
          </a:prstGeom>
          <a:solidFill>
            <a:srgbClr val="FFC6C5">
              <a:alpha val="59000"/>
            </a:srgb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charset="0"/>
                <a:ea typeface="Times New Roman" charset="0"/>
                <a:cs typeface="Times New Roman" charset="0"/>
              </a:rPr>
              <a:t>Exp</a:t>
            </a:r>
            <a:r>
              <a:rPr lang="es-ES" sz="1600" dirty="0">
                <a:latin typeface="Times New Roman" charset="0"/>
                <a:ea typeface="Times New Roman" charset="0"/>
                <a:cs typeface="Times New Roman" charset="0"/>
              </a:rPr>
              <a:t>osed </a:t>
            </a:r>
            <a:r>
              <a:rPr lang="en-US" sz="1600" dirty="0">
                <a:latin typeface="Times New Roman" charset="0"/>
                <a:ea typeface="Times New Roman" charset="0"/>
                <a:cs typeface="Times New Roman" charset="0"/>
              </a:rPr>
              <a:t>Terminal Problem</a:t>
            </a:r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98562" y="1987326"/>
            <a:ext cx="2589073" cy="338554"/>
          </a:xfrm>
          <a:prstGeom prst="rect">
            <a:avLst/>
          </a:prstGeom>
          <a:solidFill>
            <a:srgbClr val="92D050">
              <a:alpha val="38000"/>
            </a:srgbClr>
          </a:solidFill>
          <a:ln>
            <a:solidFill>
              <a:srgbClr val="00B05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charset="0"/>
                <a:ea typeface="Times New Roman" charset="0"/>
                <a:cs typeface="Times New Roman" charset="0"/>
              </a:rPr>
              <a:t>Hidden Terminal Problem</a:t>
            </a:r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341832" y="2402531"/>
            <a:ext cx="258360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1600" dirty="0">
                <a:latin typeface="Times New Roman" charset="0"/>
                <a:ea typeface="Times New Roman" charset="0"/>
                <a:cs typeface="Times New Roman" charset="0"/>
              </a:rPr>
              <a:t>Transmitters </a:t>
            </a:r>
            <a:r>
              <a:rPr lang="en-US" sz="1600" b="1" dirty="0">
                <a:latin typeface="Times New Roman" charset="0"/>
                <a:ea typeface="Times New Roman" charset="0"/>
                <a:cs typeface="Times New Roman" charset="0"/>
              </a:rPr>
              <a:t>sense</a:t>
            </a:r>
            <a:r>
              <a:rPr lang="en-US" sz="1600" dirty="0">
                <a:latin typeface="Times New Roman" charset="0"/>
                <a:ea typeface="Times New Roman" charset="0"/>
                <a:cs typeface="Times New Roman" charset="0"/>
              </a:rPr>
              <a:t> each other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>
                <a:latin typeface="Times New Roman" charset="0"/>
                <a:ea typeface="Times New Roman" charset="0"/>
                <a:cs typeface="Times New Roman" charset="0"/>
              </a:rPr>
              <a:t>Receivers </a:t>
            </a:r>
            <a:r>
              <a:rPr lang="en-US" sz="1600" b="1" dirty="0">
                <a:latin typeface="Times New Roman" charset="0"/>
                <a:ea typeface="Times New Roman" charset="0"/>
                <a:cs typeface="Times New Roman" charset="0"/>
              </a:rPr>
              <a:t>are not affected</a:t>
            </a:r>
            <a:r>
              <a:rPr lang="en-US" sz="1600" dirty="0">
                <a:latin typeface="Times New Roman" charset="0"/>
                <a:ea typeface="Times New Roman" charset="0"/>
                <a:cs typeface="Times New Roman" charset="0"/>
              </a:rPr>
              <a:t> by interferring nodes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>
                <a:latin typeface="Times New Roman" charset="0"/>
                <a:ea typeface="Times New Roman" charset="0"/>
                <a:cs typeface="Times New Roman" charset="0"/>
              </a:rPr>
              <a:t>The number of </a:t>
            </a:r>
            <a:r>
              <a:rPr lang="en-US" sz="1600" b="1" dirty="0">
                <a:latin typeface="Times New Roman" charset="0"/>
                <a:ea typeface="Times New Roman" charset="0"/>
                <a:cs typeface="Times New Roman" charset="0"/>
              </a:rPr>
              <a:t>parallel transmissions decreases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01296" y="2402530"/>
            <a:ext cx="258360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1600" dirty="0">
                <a:latin typeface="Times New Roman" charset="0"/>
                <a:ea typeface="Times New Roman" charset="0"/>
                <a:cs typeface="Times New Roman" charset="0"/>
              </a:rPr>
              <a:t>Transmitters </a:t>
            </a:r>
            <a:r>
              <a:rPr lang="en-US" sz="1600" b="1" dirty="0">
                <a:latin typeface="Times New Roman" charset="0"/>
                <a:ea typeface="Times New Roman" charset="0"/>
                <a:cs typeface="Times New Roman" charset="0"/>
              </a:rPr>
              <a:t>do not sense </a:t>
            </a:r>
            <a:r>
              <a:rPr lang="en-US" sz="1600" dirty="0">
                <a:latin typeface="Times New Roman" charset="0"/>
                <a:ea typeface="Times New Roman" charset="0"/>
                <a:cs typeface="Times New Roman" charset="0"/>
              </a:rPr>
              <a:t>each other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>
                <a:latin typeface="Times New Roman" charset="0"/>
                <a:ea typeface="Times New Roman" charset="0"/>
                <a:cs typeface="Times New Roman" charset="0"/>
              </a:rPr>
              <a:t>Receivers </a:t>
            </a:r>
            <a:r>
              <a:rPr lang="en-US" sz="1600" b="1" dirty="0">
                <a:latin typeface="Times New Roman" charset="0"/>
                <a:ea typeface="Times New Roman" charset="0"/>
                <a:cs typeface="Times New Roman" charset="0"/>
              </a:rPr>
              <a:t>are affected </a:t>
            </a:r>
            <a:r>
              <a:rPr lang="en-US" sz="1600" dirty="0">
                <a:latin typeface="Times New Roman" charset="0"/>
                <a:ea typeface="Times New Roman" charset="0"/>
                <a:cs typeface="Times New Roman" charset="0"/>
              </a:rPr>
              <a:t>by interferring nodes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>
                <a:latin typeface="Times New Roman" charset="0"/>
                <a:ea typeface="Times New Roman" charset="0"/>
                <a:cs typeface="Times New Roman" charset="0"/>
              </a:rPr>
              <a:t>The </a:t>
            </a:r>
            <a:r>
              <a:rPr lang="en-US" sz="1600" b="1" dirty="0">
                <a:latin typeface="Times New Roman" charset="0"/>
                <a:ea typeface="Times New Roman" charset="0"/>
                <a:cs typeface="Times New Roman" charset="0"/>
              </a:rPr>
              <a:t>collisions</a:t>
            </a:r>
            <a:r>
              <a:rPr lang="en-US" sz="16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1600" b="1" dirty="0">
                <a:latin typeface="Times New Roman" charset="0"/>
                <a:ea typeface="Times New Roman" charset="0"/>
                <a:cs typeface="Times New Roman" charset="0"/>
              </a:rPr>
              <a:t>probability</a:t>
            </a:r>
            <a:r>
              <a:rPr lang="en-US" sz="16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1600" b="1" dirty="0">
                <a:latin typeface="Times New Roman" charset="0"/>
                <a:ea typeface="Times New Roman" charset="0"/>
                <a:cs typeface="Times New Roman" charset="0"/>
              </a:rPr>
              <a:t>increases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3056127" y="1507762"/>
            <a:ext cx="2952328" cy="3008204"/>
            <a:chOff x="107504" y="1555993"/>
            <a:chExt cx="2952328" cy="3008204"/>
          </a:xfrm>
        </p:grpSpPr>
        <p:grpSp>
          <p:nvGrpSpPr>
            <p:cNvPr id="63" name="Group 62"/>
            <p:cNvGrpSpPr/>
            <p:nvPr/>
          </p:nvGrpSpPr>
          <p:grpSpPr>
            <a:xfrm>
              <a:off x="107504" y="1555993"/>
              <a:ext cx="2952328" cy="3008204"/>
              <a:chOff x="107504" y="1555993"/>
              <a:chExt cx="2952328" cy="3008204"/>
            </a:xfrm>
          </p:grpSpPr>
          <p:grpSp>
            <p:nvGrpSpPr>
              <p:cNvPr id="60" name="Group 59"/>
              <p:cNvGrpSpPr/>
              <p:nvPr/>
            </p:nvGrpSpPr>
            <p:grpSpPr>
              <a:xfrm>
                <a:off x="107504" y="1555993"/>
                <a:ext cx="2952328" cy="3008204"/>
                <a:chOff x="-86051" y="1637233"/>
                <a:chExt cx="2952328" cy="3008204"/>
              </a:xfrm>
            </p:grpSpPr>
            <p:grpSp>
              <p:nvGrpSpPr>
                <p:cNvPr id="53" name="Group 52"/>
                <p:cNvGrpSpPr/>
                <p:nvPr/>
              </p:nvGrpSpPr>
              <p:grpSpPr>
                <a:xfrm>
                  <a:off x="-86051" y="1637233"/>
                  <a:ext cx="2952328" cy="3008204"/>
                  <a:chOff x="29713" y="1637233"/>
                  <a:chExt cx="2952328" cy="3008204"/>
                </a:xfrm>
              </p:grpSpPr>
              <p:grpSp>
                <p:nvGrpSpPr>
                  <p:cNvPr id="48" name="Group 47"/>
                  <p:cNvGrpSpPr/>
                  <p:nvPr/>
                </p:nvGrpSpPr>
                <p:grpSpPr>
                  <a:xfrm>
                    <a:off x="29713" y="1725270"/>
                    <a:ext cx="2952328" cy="2920167"/>
                    <a:chOff x="29713" y="1581254"/>
                    <a:chExt cx="2952328" cy="2920167"/>
                  </a:xfrm>
                </p:grpSpPr>
                <p:grpSp>
                  <p:nvGrpSpPr>
                    <p:cNvPr id="46" name="Group 45"/>
                    <p:cNvGrpSpPr/>
                    <p:nvPr/>
                  </p:nvGrpSpPr>
                  <p:grpSpPr>
                    <a:xfrm>
                      <a:off x="29713" y="1581254"/>
                      <a:ext cx="2952328" cy="2799928"/>
                      <a:chOff x="29713" y="1581254"/>
                      <a:chExt cx="2952328" cy="2799928"/>
                    </a:xfrm>
                  </p:grpSpPr>
                  <p:grpSp>
                    <p:nvGrpSpPr>
                      <p:cNvPr id="12" name="Group 11"/>
                      <p:cNvGrpSpPr/>
                      <p:nvPr/>
                    </p:nvGrpSpPr>
                    <p:grpSpPr>
                      <a:xfrm>
                        <a:off x="209630" y="1581254"/>
                        <a:ext cx="2772411" cy="2799928"/>
                        <a:chOff x="-500081" y="1788841"/>
                        <a:chExt cx="2772411" cy="2799928"/>
                      </a:xfrm>
                    </p:grpSpPr>
                    <p:grpSp>
                      <p:nvGrpSpPr>
                        <p:cNvPr id="13" name="Group 12"/>
                        <p:cNvGrpSpPr/>
                        <p:nvPr/>
                      </p:nvGrpSpPr>
                      <p:grpSpPr>
                        <a:xfrm>
                          <a:off x="-500081" y="1788841"/>
                          <a:ext cx="2772411" cy="2799928"/>
                          <a:chOff x="-500081" y="1788841"/>
                          <a:chExt cx="2772411" cy="2799928"/>
                        </a:xfrm>
                      </p:grpSpPr>
                      <p:sp>
                        <p:nvSpPr>
                          <p:cNvPr id="18" name="Oval 17"/>
                          <p:cNvSpPr/>
                          <p:nvPr/>
                        </p:nvSpPr>
                        <p:spPr>
                          <a:xfrm>
                            <a:off x="1056578" y="3445025"/>
                            <a:ext cx="1143744" cy="1143744"/>
                          </a:xfrm>
                          <a:prstGeom prst="ellipse">
                            <a:avLst/>
                          </a:prstGeom>
                          <a:solidFill>
                            <a:srgbClr val="00B050">
                              <a:alpha val="12000"/>
                            </a:srgbClr>
                          </a:solidFill>
                          <a:ln w="3175">
                            <a:solidFill>
                              <a:srgbClr val="00B050"/>
                            </a:solidFill>
                            <a:prstDash val="solid"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grpSp>
                        <p:nvGrpSpPr>
                          <p:cNvPr id="17" name="Group 16"/>
                          <p:cNvGrpSpPr/>
                          <p:nvPr/>
                        </p:nvGrpSpPr>
                        <p:grpSpPr>
                          <a:xfrm>
                            <a:off x="-500081" y="1788841"/>
                            <a:ext cx="2772411" cy="1969246"/>
                            <a:chOff x="-566079" y="1970534"/>
                            <a:chExt cx="2772411" cy="1969246"/>
                          </a:xfrm>
                        </p:grpSpPr>
                        <p:sp>
                          <p:nvSpPr>
                            <p:cNvPr id="19" name="TextBox 18"/>
                            <p:cNvSpPr txBox="1"/>
                            <p:nvPr/>
                          </p:nvSpPr>
                          <p:spPr>
                            <a:xfrm>
                              <a:off x="-566079" y="2413259"/>
                              <a:ext cx="1369788" cy="461665"/>
                            </a:xfrm>
                            <a:prstGeom prst="rect">
                              <a:avLst/>
                            </a:prstGeom>
                            <a:noFill/>
                          </p:spPr>
                          <p:txBody>
                            <a:bodyPr wrap="square" rtlCol="0">
                              <a:spAutoFit/>
                            </a:bodyPr>
                            <a:lstStyle/>
                            <a:p>
                              <a:pPr algn="ctr"/>
                              <a:r>
                                <a:rPr lang="en-US" sz="1200" i="1" dirty="0" smtClean="0">
                                  <a:latin typeface="Times New Roman" charset="0"/>
                                  <a:ea typeface="Times New Roman" charset="0"/>
                                  <a:cs typeface="Times New Roman" charset="0"/>
                                </a:rPr>
                                <a:t>Exposed Terminal Problem</a:t>
                              </a:r>
                              <a:endParaRPr lang="en-US" sz="1200" i="1">
                                <a:latin typeface="Times New Roman" charset="0"/>
                                <a:ea typeface="Times New Roman" charset="0"/>
                                <a:cs typeface="Times New Roman" charset="0"/>
                              </a:endParaRPr>
                            </a:p>
                          </p:txBody>
                        </p:sp>
                        <p:grpSp>
                          <p:nvGrpSpPr>
                            <p:cNvPr id="20" name="Group 19"/>
                            <p:cNvGrpSpPr/>
                            <p:nvPr/>
                          </p:nvGrpSpPr>
                          <p:grpSpPr>
                            <a:xfrm>
                              <a:off x="325383" y="1970534"/>
                              <a:ext cx="1880949" cy="1969246"/>
                              <a:chOff x="325383" y="1970534"/>
                              <a:chExt cx="1880949" cy="1969246"/>
                            </a:xfrm>
                          </p:grpSpPr>
                          <p:grpSp>
                            <p:nvGrpSpPr>
                              <p:cNvPr id="23" name="Group 22"/>
                              <p:cNvGrpSpPr/>
                              <p:nvPr/>
                            </p:nvGrpSpPr>
                            <p:grpSpPr>
                              <a:xfrm>
                                <a:off x="325383" y="1970534"/>
                                <a:ext cx="1880949" cy="1969246"/>
                                <a:chOff x="191297" y="2240048"/>
                                <a:chExt cx="1880949" cy="1969246"/>
                              </a:xfrm>
                            </p:grpSpPr>
                            <p:sp>
                              <p:nvSpPr>
                                <p:cNvPr id="26" name="Oval 25"/>
                                <p:cNvSpPr/>
                                <p:nvPr/>
                              </p:nvSpPr>
                              <p:spPr>
                                <a:xfrm>
                                  <a:off x="586711" y="2240048"/>
                                  <a:ext cx="1143744" cy="1143744"/>
                                </a:xfrm>
                                <a:prstGeom prst="ellipse">
                                  <a:avLst/>
                                </a:prstGeom>
                                <a:solidFill>
                                  <a:srgbClr val="FF0000">
                                    <a:alpha val="16000"/>
                                  </a:srgbClr>
                                </a:solidFill>
                                <a:ln w="3175">
                                  <a:solidFill>
                                    <a:srgbClr val="FF0000"/>
                                  </a:solidFill>
                                  <a:prstDash val="solid"/>
                                </a:ln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rtlCol="0" anchor="ctr"/>
                                <a:lstStyle/>
                                <a:p>
                                  <a:pPr algn="ctr"/>
                                  <a:endParaRPr lang="en-US"/>
                                </a:p>
                              </p:txBody>
                            </p:sp>
                            <p:grpSp>
                              <p:nvGrpSpPr>
                                <p:cNvPr id="25" name="Group 24"/>
                                <p:cNvGrpSpPr/>
                                <p:nvPr/>
                              </p:nvGrpSpPr>
                              <p:grpSpPr>
                                <a:xfrm>
                                  <a:off x="191297" y="2700347"/>
                                  <a:ext cx="1880949" cy="1508947"/>
                                  <a:chOff x="246842" y="2570178"/>
                                  <a:chExt cx="1880949" cy="1508947"/>
                                </a:xfrm>
                              </p:grpSpPr>
                              <p:sp>
                                <p:nvSpPr>
                                  <p:cNvPr id="28" name="Oval 27"/>
                                  <p:cNvSpPr/>
                                  <p:nvPr/>
                                </p:nvSpPr>
                                <p:spPr>
                                  <a:xfrm>
                                    <a:off x="246842" y="2935381"/>
                                    <a:ext cx="1143744" cy="1143744"/>
                                  </a:xfrm>
                                  <a:prstGeom prst="ellipse">
                                    <a:avLst/>
                                  </a:prstGeom>
                                  <a:solidFill>
                                    <a:srgbClr val="0432FF">
                                      <a:alpha val="18000"/>
                                    </a:srgbClr>
                                  </a:solidFill>
                                  <a:ln w="3175">
                                    <a:solidFill>
                                      <a:srgbClr val="0432FF"/>
                                    </a:solidFill>
                                    <a:prstDash val="solid"/>
                                  </a:ln>
                                </p:spPr>
                                <p:style>
                                  <a:lnRef idx="2">
                                    <a:schemeClr val="accent1">
                                      <a:shade val="50000"/>
                                    </a:schemeClr>
                                  </a:lnRef>
                                  <a:fillRef idx="1">
                                    <a:schemeClr val="accent1"/>
                                  </a:fillRef>
                                  <a:effectRef idx="0">
                                    <a:schemeClr val="accent1"/>
                                  </a:effectRef>
                                  <a:fontRef idx="minor">
                                    <a:schemeClr val="lt1"/>
                                  </a:fontRef>
                                </p:style>
                                <p:txBody>
                                  <a:bodyPr rtlCol="0" anchor="ctr"/>
                                  <a:lstStyle/>
                                  <a:p>
                                    <a:pPr algn="ctr"/>
                                    <a:endParaRPr lang="en-US"/>
                                  </a:p>
                                </p:txBody>
                              </p:sp>
                              <p:sp>
                                <p:nvSpPr>
                                  <p:cNvPr id="29" name="TextBox 28"/>
                                  <p:cNvSpPr txBox="1"/>
                                  <p:nvPr/>
                                </p:nvSpPr>
                                <p:spPr>
                                  <a:xfrm>
                                    <a:off x="1417972" y="2570178"/>
                                    <a:ext cx="709819" cy="307777"/>
                                  </a:xfrm>
                                  <a:prstGeom prst="rect">
                                    <a:avLst/>
                                  </a:prstGeom>
                                  <a:noFill/>
                                </p:spPr>
                                <p:txBody>
                                  <a:bodyPr wrap="square" rtlCol="0">
                                    <a:spAutoFit/>
                                  </a:bodyPr>
                                  <a:lstStyle/>
                                  <a:p>
                                    <a:r>
                                      <a:rPr lang="en-US" sz="1400" dirty="0" smtClean="0">
                                        <a:solidFill>
                                          <a:srgbClr val="FF0000"/>
                                        </a:solidFill>
                                        <a:latin typeface="Times New Roman" charset="0"/>
                                        <a:ea typeface="Times New Roman" charset="0"/>
                                        <a:cs typeface="Times New Roman" charset="0"/>
                                      </a:rPr>
                                      <a:t>STA 1</a:t>
                                    </a:r>
                                    <a:endParaRPr lang="en-US" sz="1400">
                                      <a:solidFill>
                                        <a:srgbClr val="FF0000"/>
                                      </a:solidFill>
                                      <a:latin typeface="Times New Roman" charset="0"/>
                                      <a:ea typeface="Times New Roman" charset="0"/>
                                      <a:cs typeface="Times New Roman" charset="0"/>
                                    </a:endParaRPr>
                                  </a:p>
                                </p:txBody>
                              </p:sp>
                              <p:sp>
                                <p:nvSpPr>
                                  <p:cNvPr id="30" name="TextBox 29"/>
                                  <p:cNvSpPr txBox="1"/>
                                  <p:nvPr/>
                                </p:nvSpPr>
                                <p:spPr>
                                  <a:xfrm>
                                    <a:off x="1302671" y="3420826"/>
                                    <a:ext cx="709819" cy="307777"/>
                                  </a:xfrm>
                                  <a:prstGeom prst="rect">
                                    <a:avLst/>
                                  </a:prstGeom>
                                  <a:noFill/>
                                </p:spPr>
                                <p:txBody>
                                  <a:bodyPr wrap="square" rtlCol="0">
                                    <a:spAutoFit/>
                                  </a:bodyPr>
                                  <a:lstStyle/>
                                  <a:p>
                                    <a:r>
                                      <a:rPr lang="en-US" sz="1400" dirty="0" smtClean="0">
                                        <a:solidFill>
                                          <a:srgbClr val="0432FF"/>
                                        </a:solidFill>
                                        <a:latin typeface="Times New Roman" charset="0"/>
                                        <a:ea typeface="Times New Roman" charset="0"/>
                                        <a:cs typeface="Times New Roman" charset="0"/>
                                      </a:rPr>
                                      <a:t>STA 2</a:t>
                                    </a:r>
                                    <a:endParaRPr lang="en-US" sz="1400">
                                      <a:solidFill>
                                        <a:srgbClr val="0432FF"/>
                                      </a:solidFill>
                                      <a:latin typeface="Times New Roman" charset="0"/>
                                      <a:ea typeface="Times New Roman" charset="0"/>
                                      <a:cs typeface="Times New Roman" charset="0"/>
                                    </a:endParaRPr>
                                  </a:p>
                                </p:txBody>
                              </p:sp>
                            </p:grpSp>
                          </p:grpSp>
                          <p:sp>
                            <p:nvSpPr>
                              <p:cNvPr id="24" name="TextBox 23"/>
                              <p:cNvSpPr txBox="1"/>
                              <p:nvPr/>
                            </p:nvSpPr>
                            <p:spPr>
                              <a:xfrm>
                                <a:off x="780096" y="2238821"/>
                                <a:ext cx="709819" cy="307777"/>
                              </a:xfrm>
                              <a:prstGeom prst="rect">
                                <a:avLst/>
                              </a:prstGeom>
                              <a:noFill/>
                            </p:spPr>
                            <p:txBody>
                              <a:bodyPr wrap="square" rtlCol="0">
                                <a:spAutoFit/>
                              </a:bodyPr>
                              <a:lstStyle/>
                              <a:p>
                                <a:r>
                                  <a:rPr lang="en-US" sz="1400">
                                    <a:solidFill>
                                      <a:srgbClr val="FF0000"/>
                                    </a:solidFill>
                                    <a:latin typeface="Times New Roman" charset="0"/>
                                    <a:ea typeface="Times New Roman" charset="0"/>
                                    <a:cs typeface="Times New Roman" charset="0"/>
                                  </a:rPr>
                                  <a:t>AP 1</a:t>
                                </a:r>
                              </a:p>
                            </p:txBody>
                          </p:sp>
                        </p:grpSp>
                      </p:grpSp>
                    </p:grpSp>
                    <p:pic>
                      <p:nvPicPr>
                        <p:cNvPr id="14" name="Picture 13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2">
                          <a:duotone>
                            <a:prstClr val="black"/>
                            <a:srgbClr val="FF0000">
                              <a:tint val="45000"/>
                              <a:satMod val="400000"/>
                            </a:srgbClr>
                          </a:duoton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1336103" y="2065857"/>
                          <a:ext cx="107286" cy="375500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15" name="Picture 14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>
                          <a:duotone>
                            <a:schemeClr val="accent1">
                              <a:shade val="45000"/>
                              <a:satMod val="135000"/>
                            </a:schemeClr>
                            <a:prstClr val="white"/>
                          </a:duoton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1197509" y="3195328"/>
                          <a:ext cx="375500" cy="375500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16" name="Picture 15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4">
                          <a:duotone>
                            <a:prstClr val="black"/>
                            <a:srgbClr val="FF0000">
                              <a:tint val="45000"/>
                              <a:satMod val="400000"/>
                            </a:srgbClr>
                          </a:duoton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1626608" y="1960827"/>
                          <a:ext cx="375500" cy="375500"/>
                        </a:xfrm>
                        <a:prstGeom prst="rect">
                          <a:avLst/>
                        </a:prstGeom>
                      </p:spPr>
                    </p:pic>
                  </p:grpSp>
                  <p:pic>
                    <p:nvPicPr>
                      <p:cNvPr id="33" name="Picture 32"/>
                      <p:cNvPicPr>
                        <a:picLocks noChangeAspect="1"/>
                      </p:cNvPicPr>
                      <p:nvPr/>
                    </p:nvPicPr>
                    <p:blipFill>
                      <a:blip r:embed="rId5">
                        <a:duotone>
                          <a:prstClr val="black"/>
                          <a:srgbClr val="00B050">
                            <a:tint val="45000"/>
                            <a:satMod val="400000"/>
                          </a:srgbClr>
                        </a:duoton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1639202" y="3212866"/>
                        <a:ext cx="375500" cy="375500"/>
                      </a:xfrm>
                      <a:prstGeom prst="rect">
                        <a:avLst/>
                      </a:prstGeom>
                    </p:spPr>
                  </p:pic>
                  <p:sp>
                    <p:nvSpPr>
                      <p:cNvPr id="34" name="TextBox 33"/>
                      <p:cNvSpPr txBox="1"/>
                      <p:nvPr/>
                    </p:nvSpPr>
                    <p:spPr>
                      <a:xfrm>
                        <a:off x="1445401" y="3489818"/>
                        <a:ext cx="709819" cy="30777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sz="1400" dirty="0" smtClean="0">
                            <a:solidFill>
                              <a:srgbClr val="00B050"/>
                            </a:solidFill>
                            <a:latin typeface="Times New Roman" charset="0"/>
                            <a:ea typeface="Times New Roman" charset="0"/>
                            <a:cs typeface="Times New Roman" charset="0"/>
                          </a:rPr>
                          <a:t>STA 3</a:t>
                        </a:r>
                        <a:endParaRPr lang="en-US" sz="1400">
                          <a:solidFill>
                            <a:srgbClr val="00B050"/>
                          </a:solidFill>
                          <a:latin typeface="Times New Roman" charset="0"/>
                          <a:ea typeface="Times New Roman" charset="0"/>
                          <a:cs typeface="Times New Roman" charset="0"/>
                        </a:endParaRPr>
                      </a:p>
                    </p:txBody>
                  </p:sp>
                  <p:sp>
                    <p:nvSpPr>
                      <p:cNvPr id="35" name="TextBox 34"/>
                      <p:cNvSpPr txBox="1"/>
                      <p:nvPr/>
                    </p:nvSpPr>
                    <p:spPr>
                      <a:xfrm>
                        <a:off x="1115616" y="2715766"/>
                        <a:ext cx="709819" cy="30777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sz="1400">
                            <a:solidFill>
                              <a:srgbClr val="0432FF"/>
                            </a:solidFill>
                            <a:latin typeface="Times New Roman" charset="0"/>
                            <a:ea typeface="Times New Roman" charset="0"/>
                            <a:cs typeface="Times New Roman" charset="0"/>
                          </a:rPr>
                          <a:t>AP 2</a:t>
                        </a:r>
                      </a:p>
                    </p:txBody>
                  </p:sp>
                  <p:pic>
                    <p:nvPicPr>
                      <p:cNvPr id="36" name="Picture 35"/>
                      <p:cNvPicPr>
                        <a:picLocks noChangeAspect="1"/>
                      </p:cNvPicPr>
                      <p:nvPr/>
                    </p:nvPicPr>
                    <p:blipFill>
                      <a:blip r:embed="rId2">
                        <a:duotone>
                          <a:prstClr val="black"/>
                          <a:srgbClr val="0432FF">
                            <a:tint val="45000"/>
                            <a:satMod val="400000"/>
                          </a:srgbClr>
                        </a:duoton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1652101" y="2751649"/>
                        <a:ext cx="107286" cy="375500"/>
                      </a:xfrm>
                      <a:prstGeom prst="rect">
                        <a:avLst/>
                      </a:prstGeom>
                    </p:spPr>
                  </p:pic>
                  <p:sp>
                    <p:nvSpPr>
                      <p:cNvPr id="37" name="TextBox 36"/>
                      <p:cNvSpPr txBox="1"/>
                      <p:nvPr/>
                    </p:nvSpPr>
                    <p:spPr>
                      <a:xfrm>
                        <a:off x="2056720" y="3967553"/>
                        <a:ext cx="709819" cy="30777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sz="1400">
                            <a:solidFill>
                              <a:srgbClr val="00B050"/>
                            </a:solidFill>
                            <a:latin typeface="Times New Roman" charset="0"/>
                            <a:ea typeface="Times New Roman" charset="0"/>
                            <a:cs typeface="Times New Roman" charset="0"/>
                          </a:rPr>
                          <a:t>AP 3</a:t>
                        </a:r>
                      </a:p>
                    </p:txBody>
                  </p:sp>
                  <p:pic>
                    <p:nvPicPr>
                      <p:cNvPr id="38" name="Picture 37"/>
                      <p:cNvPicPr>
                        <a:picLocks noChangeAspect="1"/>
                      </p:cNvPicPr>
                      <p:nvPr/>
                    </p:nvPicPr>
                    <p:blipFill>
                      <a:blip r:embed="rId2">
                        <a:duotone>
                          <a:prstClr val="black"/>
                          <a:srgbClr val="00B050">
                            <a:tint val="45000"/>
                            <a:satMod val="400000"/>
                          </a:srgbClr>
                        </a:duoton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2291172" y="3589601"/>
                        <a:ext cx="107286" cy="375500"/>
                      </a:xfrm>
                      <a:prstGeom prst="rect">
                        <a:avLst/>
                      </a:prstGeom>
                    </p:spPr>
                  </p:pic>
                  <p:sp>
                    <p:nvSpPr>
                      <p:cNvPr id="39" name="TextBox 38"/>
                      <p:cNvSpPr txBox="1"/>
                      <p:nvPr/>
                    </p:nvSpPr>
                    <p:spPr>
                      <a:xfrm>
                        <a:off x="29713" y="3279437"/>
                        <a:ext cx="1369788" cy="46166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sz="1200" i="1" dirty="0" smtClean="0">
                            <a:latin typeface="Times New Roman" charset="0"/>
                            <a:ea typeface="Times New Roman" charset="0"/>
                            <a:cs typeface="Times New Roman" charset="0"/>
                          </a:rPr>
                          <a:t>Hidden Terminal Problem</a:t>
                        </a:r>
                        <a:endParaRPr lang="en-US" sz="1200" i="1">
                          <a:latin typeface="Times New Roman" charset="0"/>
                          <a:ea typeface="Times New Roman" charset="0"/>
                          <a:cs typeface="Times New Roman" charset="0"/>
                        </a:endParaRPr>
                      </a:p>
                    </p:txBody>
                  </p:sp>
                </p:grpSp>
                <p:sp>
                  <p:nvSpPr>
                    <p:cNvPr id="47" name="TextBox 46"/>
                    <p:cNvSpPr txBox="1"/>
                    <p:nvPr/>
                  </p:nvSpPr>
                  <p:spPr>
                    <a:xfrm>
                      <a:off x="91091" y="4270589"/>
                      <a:ext cx="2020002" cy="2308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900" i="1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*Conditioned to a fixed tx power / CST</a:t>
                      </a:r>
                      <a:endParaRPr lang="en-US" sz="900" i="1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p:txBody>
                </p:sp>
              </p:grpSp>
              <p:sp>
                <p:nvSpPr>
                  <p:cNvPr id="49" name="Oval 48"/>
                  <p:cNvSpPr/>
                  <p:nvPr/>
                </p:nvSpPr>
                <p:spPr>
                  <a:xfrm>
                    <a:off x="1622932" y="2889315"/>
                    <a:ext cx="899699" cy="885175"/>
                  </a:xfrm>
                  <a:prstGeom prst="ellipse">
                    <a:avLst/>
                  </a:prstGeom>
                  <a:noFill/>
                  <a:ln w="3175">
                    <a:solidFill>
                      <a:srgbClr val="0432FF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0" name="Oval 49"/>
                  <p:cNvSpPr/>
                  <p:nvPr/>
                </p:nvSpPr>
                <p:spPr>
                  <a:xfrm>
                    <a:off x="1351791" y="3101481"/>
                    <a:ext cx="899699" cy="885175"/>
                  </a:xfrm>
                  <a:prstGeom prst="ellipse">
                    <a:avLst/>
                  </a:prstGeom>
                  <a:noFill/>
                  <a:ln w="3175">
                    <a:solidFill>
                      <a:srgbClr val="00B050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1" name="Oval 50"/>
                  <p:cNvSpPr/>
                  <p:nvPr/>
                </p:nvSpPr>
                <p:spPr>
                  <a:xfrm>
                    <a:off x="2052412" y="1637233"/>
                    <a:ext cx="899699" cy="885175"/>
                  </a:xfrm>
                  <a:prstGeom prst="ellipse">
                    <a:avLst/>
                  </a:prstGeom>
                  <a:noFill/>
                  <a:ln w="3175">
                    <a:solidFill>
                      <a:srgbClr val="FF0000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cxnSp>
              <p:nvCxnSpPr>
                <p:cNvPr id="56" name="Straight Connector 55"/>
                <p:cNvCxnSpPr/>
                <p:nvPr/>
              </p:nvCxnSpPr>
              <p:spPr>
                <a:xfrm>
                  <a:off x="62525" y="4135068"/>
                  <a:ext cx="216024" cy="0"/>
                </a:xfrm>
                <a:prstGeom prst="line">
                  <a:avLst/>
                </a:prstGeom>
                <a:ln w="6350">
                  <a:solidFill>
                    <a:srgbClr val="0432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>
                <a:xfrm>
                  <a:off x="62525" y="4265617"/>
                  <a:ext cx="216024" cy="0"/>
                </a:xfrm>
                <a:prstGeom prst="line">
                  <a:avLst/>
                </a:prstGeom>
                <a:ln w="6350">
                  <a:solidFill>
                    <a:srgbClr val="0432FF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8" name="TextBox 57"/>
                <p:cNvSpPr txBox="1"/>
                <p:nvPr/>
              </p:nvSpPr>
              <p:spPr>
                <a:xfrm>
                  <a:off x="237545" y="4011910"/>
                  <a:ext cx="908554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i="1" dirty="0" smtClean="0">
                      <a:latin typeface="Times New Roman" charset="0"/>
                      <a:ea typeface="Times New Roman" charset="0"/>
                      <a:cs typeface="Times New Roman" charset="0"/>
                    </a:rPr>
                    <a:t>Data range</a:t>
                  </a:r>
                  <a:endParaRPr lang="en-US" sz="1000" i="1">
                    <a:latin typeface="Times New Roman" charset="0"/>
                    <a:ea typeface="Times New Roman" charset="0"/>
                    <a:cs typeface="Times New Roman" charset="0"/>
                  </a:endParaRPr>
                </a:p>
              </p:txBody>
            </p:sp>
            <p:sp>
              <p:nvSpPr>
                <p:cNvPr id="59" name="TextBox 58"/>
                <p:cNvSpPr txBox="1"/>
                <p:nvPr/>
              </p:nvSpPr>
              <p:spPr>
                <a:xfrm>
                  <a:off x="228526" y="4145749"/>
                  <a:ext cx="1247130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i="1" dirty="0" smtClean="0">
                      <a:latin typeface="Times New Roman" charset="0"/>
                      <a:ea typeface="Times New Roman" charset="0"/>
                      <a:cs typeface="Times New Roman" charset="0"/>
                    </a:rPr>
                    <a:t>Carrier sense range</a:t>
                  </a:r>
                  <a:endParaRPr lang="en-US" sz="1000" i="1">
                    <a:latin typeface="Times New Roman" charset="0"/>
                    <a:ea typeface="Times New Roman" charset="0"/>
                    <a:cs typeface="Times New Roman" charset="0"/>
                  </a:endParaRPr>
                </a:p>
              </p:txBody>
            </p:sp>
          </p:grpSp>
          <p:sp>
            <p:nvSpPr>
              <p:cNvPr id="62" name="Rectangle 61"/>
              <p:cNvSpPr/>
              <p:nvPr/>
            </p:nvSpPr>
            <p:spPr>
              <a:xfrm>
                <a:off x="210538" y="3968172"/>
                <a:ext cx="1331640" cy="298820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2" name="Oval 51"/>
            <p:cNvSpPr/>
            <p:nvPr/>
          </p:nvSpPr>
          <p:spPr>
            <a:xfrm>
              <a:off x="1300905" y="2599523"/>
              <a:ext cx="899699" cy="885175"/>
            </a:xfrm>
            <a:prstGeom prst="ellipse">
              <a:avLst/>
            </a:prstGeom>
            <a:noFill/>
            <a:ln w="3175">
              <a:solidFill>
                <a:srgbClr val="0432FF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/>
            <p:cNvSpPr/>
            <p:nvPr/>
          </p:nvSpPr>
          <p:spPr>
            <a:xfrm>
              <a:off x="1969877" y="3433679"/>
              <a:ext cx="899699" cy="885175"/>
            </a:xfrm>
            <a:prstGeom prst="ellipse">
              <a:avLst/>
            </a:prstGeom>
            <a:noFill/>
            <a:ln w="3175"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/>
            <p:cNvSpPr/>
            <p:nvPr/>
          </p:nvSpPr>
          <p:spPr>
            <a:xfrm>
              <a:off x="1702161" y="1769967"/>
              <a:ext cx="899699" cy="885175"/>
            </a:xfrm>
            <a:prstGeom prst="ellipse">
              <a:avLst/>
            </a:prstGeom>
            <a:noFill/>
            <a:ln w="3175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5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153919" y="4775166"/>
            <a:ext cx="443268" cy="144016"/>
          </a:xfrm>
        </p:spPr>
        <p:txBody>
          <a:bodyPr/>
          <a:lstStyle/>
          <a:p>
            <a:r>
              <a:rPr lang="nl-NL" sz="2000" smtClean="0">
                <a:latin typeface="Times New Roman" charset="0"/>
                <a:ea typeface="Times New Roman" charset="0"/>
                <a:cs typeface="Times New Roman" charset="0"/>
              </a:rPr>
              <a:t>10</a:t>
            </a:r>
            <a:endParaRPr lang="nl-NL" sz="11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5476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/>
      <p:bldP spid="1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/>
          <p:cNvGrpSpPr/>
          <p:nvPr/>
        </p:nvGrpSpPr>
        <p:grpSpPr>
          <a:xfrm>
            <a:off x="4647190" y="1563639"/>
            <a:ext cx="2185140" cy="2952327"/>
            <a:chOff x="4647190" y="1563639"/>
            <a:chExt cx="2185140" cy="2952327"/>
          </a:xfrm>
        </p:grpSpPr>
        <p:grpSp>
          <p:nvGrpSpPr>
            <p:cNvPr id="22" name="Group 21"/>
            <p:cNvGrpSpPr/>
            <p:nvPr/>
          </p:nvGrpSpPr>
          <p:grpSpPr>
            <a:xfrm>
              <a:off x="4674142" y="1563639"/>
              <a:ext cx="2130106" cy="2952327"/>
              <a:chOff x="4674142" y="1563639"/>
              <a:chExt cx="2130106" cy="2952327"/>
            </a:xfrm>
          </p:grpSpPr>
          <p:sp>
            <p:nvSpPr>
              <p:cNvPr id="12" name="Rectangle 11"/>
              <p:cNvSpPr/>
              <p:nvPr/>
            </p:nvSpPr>
            <p:spPr>
              <a:xfrm>
                <a:off x="4676438" y="1923678"/>
                <a:ext cx="2101759" cy="2592288"/>
              </a:xfrm>
              <a:prstGeom prst="rect">
                <a:avLst/>
              </a:prstGeom>
              <a:solidFill>
                <a:srgbClr val="FFFF00">
                  <a:alpha val="1000"/>
                </a:srgbClr>
              </a:solidFill>
              <a:ln w="3175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4676438" y="1563639"/>
                <a:ext cx="2101759" cy="307777"/>
              </a:xfrm>
              <a:prstGeom prst="rect">
                <a:avLst/>
              </a:prstGeom>
              <a:solidFill>
                <a:srgbClr val="FFFF00">
                  <a:alpha val="16000"/>
                </a:srgbClr>
              </a:solidFill>
              <a:ln>
                <a:solidFill>
                  <a:srgbClr val="FFC000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dirty="0" err="1">
                    <a:latin typeface="Times New Roman" charset="0"/>
                    <a:ea typeface="Times New Roman" charset="0"/>
                    <a:cs typeface="Times New Roman" charset="0"/>
                  </a:rPr>
                  <a:t>Directional transmissions</a:t>
                </a:r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4674142" y="1956150"/>
                <a:ext cx="2104056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177750" indent="-141750">
                  <a:buFont typeface="Arial" charset="0"/>
                  <a:buChar char="•"/>
                </a:pPr>
                <a:r>
                  <a:rPr lang="en-US" sz="1200" dirty="0">
                    <a:latin typeface="Times New Roman" charset="0"/>
                    <a:ea typeface="Times New Roman" charset="0"/>
                    <a:cs typeface="Times New Roman" charset="0"/>
                  </a:rPr>
                  <a:t>Reduce the interference area</a:t>
                </a:r>
              </a:p>
              <a:p>
                <a:pPr marL="177750" indent="-141750">
                  <a:buFont typeface="Arial" charset="0"/>
                  <a:buChar char="•"/>
                </a:pPr>
                <a:r>
                  <a:rPr lang="en-US" sz="1200" dirty="0">
                    <a:latin typeface="Times New Roman" charset="0"/>
                    <a:ea typeface="Times New Roman" charset="0"/>
                    <a:cs typeface="Times New Roman" charset="0"/>
                  </a:rPr>
                  <a:t>Increase the number of parallel transmissions</a:t>
                </a:r>
                <a:endParaRPr lang="en-US" sz="1400" b="1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4723488" y="4123988"/>
                <a:ext cx="1072648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900" i="1" dirty="0">
                    <a:latin typeface="Times New Roman" charset="0"/>
                    <a:ea typeface="Times New Roman" charset="0"/>
                    <a:cs typeface="Times New Roman" charset="0"/>
                  </a:rPr>
                  <a:t>Omnidirectional transmission</a:t>
                </a:r>
                <a:endParaRPr lang="en-US" sz="1400" b="1" i="1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5731600" y="4119671"/>
                <a:ext cx="1072648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900" i="1" dirty="0">
                    <a:latin typeface="Times New Roman" charset="0"/>
                    <a:ea typeface="Times New Roman" charset="0"/>
                    <a:cs typeface="Times New Roman" charset="0"/>
                  </a:rPr>
                  <a:t>Directional transmission</a:t>
                </a:r>
              </a:p>
            </p:txBody>
          </p:sp>
        </p:grpSp>
        <p:grpSp>
          <p:nvGrpSpPr>
            <p:cNvPr id="178" name="Group 177"/>
            <p:cNvGrpSpPr/>
            <p:nvPr/>
          </p:nvGrpSpPr>
          <p:grpSpPr>
            <a:xfrm>
              <a:off x="4647190" y="2726799"/>
              <a:ext cx="2185140" cy="1413755"/>
              <a:chOff x="5220373" y="4645320"/>
              <a:chExt cx="2185140" cy="1413755"/>
            </a:xfrm>
          </p:grpSpPr>
          <p:grpSp>
            <p:nvGrpSpPr>
              <p:cNvPr id="176" name="Group 175"/>
              <p:cNvGrpSpPr/>
              <p:nvPr/>
            </p:nvGrpSpPr>
            <p:grpSpPr>
              <a:xfrm>
                <a:off x="5351787" y="4645320"/>
                <a:ext cx="2053726" cy="1413755"/>
                <a:chOff x="5531187" y="4282111"/>
                <a:chExt cx="2053726" cy="1413755"/>
              </a:xfrm>
            </p:grpSpPr>
            <p:pic>
              <p:nvPicPr>
                <p:cNvPr id="155" name="Picture 154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prstClr val="black"/>
                    <a:srgbClr val="0432FF">
                      <a:tint val="45000"/>
                      <a:satMod val="400000"/>
                    </a:srgbClr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834582" y="4939251"/>
                  <a:ext cx="83114" cy="284180"/>
                </a:xfrm>
                <a:prstGeom prst="rect">
                  <a:avLst/>
                </a:prstGeom>
              </p:spPr>
            </p:pic>
            <p:sp>
              <p:nvSpPr>
                <p:cNvPr id="156" name="Oval 155"/>
                <p:cNvSpPr/>
                <p:nvPr/>
              </p:nvSpPr>
              <p:spPr>
                <a:xfrm>
                  <a:off x="5531187" y="4810079"/>
                  <a:ext cx="696997" cy="669905"/>
                </a:xfrm>
                <a:prstGeom prst="ellipse">
                  <a:avLst/>
                </a:prstGeom>
                <a:noFill/>
                <a:ln w="3175">
                  <a:solidFill>
                    <a:srgbClr val="0432FF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157" name="Picture 156"/>
                <p:cNvPicPr>
                  <a:picLocks noChangeAspect="1"/>
                </p:cNvPicPr>
                <p:nvPr/>
              </p:nvPicPr>
              <p:blipFill>
                <a:blip r:embed="rId4">
                  <a:duotone>
                    <a:schemeClr val="accent1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916026" y="5220878"/>
                  <a:ext cx="290900" cy="284180"/>
                </a:xfrm>
                <a:prstGeom prst="rect">
                  <a:avLst/>
                </a:prstGeom>
              </p:spPr>
            </p:pic>
            <p:pic>
              <p:nvPicPr>
                <p:cNvPr id="158" name="Picture 157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prstClr val="black"/>
                    <a:srgbClr val="FF0000">
                      <a:tint val="45000"/>
                      <a:satMod val="400000"/>
                    </a:srgbClr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144790" y="4518842"/>
                  <a:ext cx="83114" cy="284181"/>
                </a:xfrm>
                <a:prstGeom prst="rect">
                  <a:avLst/>
                </a:prstGeom>
              </p:spPr>
            </p:pic>
            <p:pic>
              <p:nvPicPr>
                <p:cNvPr id="159" name="Picture 158"/>
                <p:cNvPicPr>
                  <a:picLocks noChangeAspect="1"/>
                </p:cNvPicPr>
                <p:nvPr/>
              </p:nvPicPr>
              <p:blipFill>
                <a:blip r:embed="rId5">
                  <a:duotone>
                    <a:prstClr val="black"/>
                    <a:srgbClr val="FF0000">
                      <a:tint val="45000"/>
                      <a:satMod val="400000"/>
                    </a:srgbClr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292965" y="4421149"/>
                  <a:ext cx="294147" cy="294147"/>
                </a:xfrm>
                <a:prstGeom prst="rect">
                  <a:avLst/>
                </a:prstGeom>
              </p:spPr>
            </p:pic>
            <p:sp>
              <p:nvSpPr>
                <p:cNvPr id="160" name="Oval 159"/>
                <p:cNvSpPr/>
                <p:nvPr/>
              </p:nvSpPr>
              <p:spPr>
                <a:xfrm>
                  <a:off x="5850737" y="4394721"/>
                  <a:ext cx="639477" cy="601325"/>
                </a:xfrm>
                <a:prstGeom prst="ellipse">
                  <a:avLst/>
                </a:prstGeom>
                <a:noFill/>
                <a:ln w="3175">
                  <a:solidFill>
                    <a:srgbClr val="FF0000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" name="TextBox 160"/>
                <p:cNvSpPr txBox="1"/>
                <p:nvPr/>
              </p:nvSpPr>
              <p:spPr>
                <a:xfrm>
                  <a:off x="5705358" y="4519052"/>
                  <a:ext cx="54781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>
                      <a:solidFill>
                        <a:srgbClr val="FF0000"/>
                      </a:solidFill>
                      <a:latin typeface="Times New Roman" charset="0"/>
                      <a:ea typeface="Times New Roman" charset="0"/>
                      <a:cs typeface="Times New Roman" charset="0"/>
                    </a:rPr>
                    <a:t>AP 1</a:t>
                  </a:r>
                </a:p>
              </p:txBody>
            </p:sp>
            <p:sp>
              <p:nvSpPr>
                <p:cNvPr id="162" name="TextBox 161"/>
                <p:cNvSpPr txBox="1"/>
                <p:nvPr/>
              </p:nvSpPr>
              <p:spPr>
                <a:xfrm>
                  <a:off x="6196482" y="4626774"/>
                  <a:ext cx="676154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 smtClean="0">
                      <a:solidFill>
                        <a:srgbClr val="FF0000"/>
                      </a:solidFill>
                      <a:latin typeface="Times New Roman" charset="0"/>
                      <a:ea typeface="Times New Roman" charset="0"/>
                      <a:cs typeface="Times New Roman" charset="0"/>
                    </a:rPr>
                    <a:t>STA 1</a:t>
                  </a:r>
                  <a:endParaRPr lang="en-US" sz="120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endParaRPr>
                </a:p>
              </p:txBody>
            </p:sp>
            <p:sp>
              <p:nvSpPr>
                <p:cNvPr id="164" name="TextBox 163"/>
                <p:cNvSpPr txBox="1"/>
                <p:nvPr/>
              </p:nvSpPr>
              <p:spPr>
                <a:xfrm>
                  <a:off x="5818902" y="5418867"/>
                  <a:ext cx="651775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 smtClean="0">
                      <a:solidFill>
                        <a:srgbClr val="0432FF"/>
                      </a:solidFill>
                      <a:latin typeface="Times New Roman" charset="0"/>
                      <a:ea typeface="Times New Roman" charset="0"/>
                      <a:cs typeface="Times New Roman" charset="0"/>
                    </a:rPr>
                    <a:t>STA 1</a:t>
                  </a:r>
                  <a:endParaRPr lang="en-US" sz="1200">
                    <a:solidFill>
                      <a:srgbClr val="0432FF"/>
                    </a:solidFill>
                    <a:latin typeface="Times New Roman" charset="0"/>
                    <a:ea typeface="Times New Roman" charset="0"/>
                    <a:cs typeface="Times New Roman" charset="0"/>
                  </a:endParaRPr>
                </a:p>
              </p:txBody>
            </p:sp>
            <p:pic>
              <p:nvPicPr>
                <p:cNvPr id="166" name="Picture 165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prstClr val="black"/>
                    <a:srgbClr val="0432FF">
                      <a:tint val="45000"/>
                      <a:satMod val="400000"/>
                    </a:srgbClr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667595" y="4983487"/>
                  <a:ext cx="83114" cy="284180"/>
                </a:xfrm>
                <a:prstGeom prst="rect">
                  <a:avLst/>
                </a:prstGeom>
              </p:spPr>
            </p:pic>
            <p:sp>
              <p:nvSpPr>
                <p:cNvPr id="167" name="Oval 166"/>
                <p:cNvSpPr/>
                <p:nvPr/>
              </p:nvSpPr>
              <p:spPr>
                <a:xfrm rot="3691408">
                  <a:off x="6473251" y="5142786"/>
                  <a:ext cx="656752" cy="236268"/>
                </a:xfrm>
                <a:prstGeom prst="ellipse">
                  <a:avLst/>
                </a:prstGeom>
                <a:noFill/>
                <a:ln w="3175">
                  <a:solidFill>
                    <a:srgbClr val="0432FF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168" name="Picture 167"/>
                <p:cNvPicPr>
                  <a:picLocks noChangeAspect="1"/>
                </p:cNvPicPr>
                <p:nvPr/>
              </p:nvPicPr>
              <p:blipFill>
                <a:blip r:embed="rId4">
                  <a:duotone>
                    <a:schemeClr val="accent1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749039" y="5265114"/>
                  <a:ext cx="290900" cy="284180"/>
                </a:xfrm>
                <a:prstGeom prst="rect">
                  <a:avLst/>
                </a:prstGeom>
              </p:spPr>
            </p:pic>
            <p:pic>
              <p:nvPicPr>
                <p:cNvPr id="169" name="Picture 168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prstClr val="black"/>
                    <a:srgbClr val="FF0000">
                      <a:tint val="45000"/>
                      <a:satMod val="400000"/>
                    </a:srgbClr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977803" y="4563078"/>
                  <a:ext cx="83114" cy="284181"/>
                </a:xfrm>
                <a:prstGeom prst="rect">
                  <a:avLst/>
                </a:prstGeom>
              </p:spPr>
            </p:pic>
            <p:pic>
              <p:nvPicPr>
                <p:cNvPr id="170" name="Picture 169"/>
                <p:cNvPicPr>
                  <a:picLocks noChangeAspect="1"/>
                </p:cNvPicPr>
                <p:nvPr/>
              </p:nvPicPr>
              <p:blipFill>
                <a:blip r:embed="rId5">
                  <a:duotone>
                    <a:prstClr val="black"/>
                    <a:srgbClr val="FF0000">
                      <a:tint val="45000"/>
                      <a:satMod val="400000"/>
                    </a:srgbClr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125978" y="4465385"/>
                  <a:ext cx="294147" cy="294147"/>
                </a:xfrm>
                <a:prstGeom prst="rect">
                  <a:avLst/>
                </a:prstGeom>
              </p:spPr>
            </p:pic>
            <p:sp>
              <p:nvSpPr>
                <p:cNvPr id="171" name="Oval 170"/>
                <p:cNvSpPr/>
                <p:nvPr/>
              </p:nvSpPr>
              <p:spPr>
                <a:xfrm rot="19542126">
                  <a:off x="6871196" y="4543225"/>
                  <a:ext cx="639477" cy="195533"/>
                </a:xfrm>
                <a:prstGeom prst="ellipse">
                  <a:avLst/>
                </a:prstGeom>
                <a:noFill/>
                <a:ln w="3175">
                  <a:solidFill>
                    <a:srgbClr val="FF0000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" name="TextBox 171"/>
                <p:cNvSpPr txBox="1"/>
                <p:nvPr/>
              </p:nvSpPr>
              <p:spPr>
                <a:xfrm>
                  <a:off x="6813465" y="4775134"/>
                  <a:ext cx="54781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>
                      <a:solidFill>
                        <a:srgbClr val="FF0000"/>
                      </a:solidFill>
                      <a:latin typeface="Times New Roman" charset="0"/>
                      <a:ea typeface="Times New Roman" charset="0"/>
                      <a:cs typeface="Times New Roman" charset="0"/>
                    </a:rPr>
                    <a:t>AP 1</a:t>
                  </a:r>
                </a:p>
              </p:txBody>
            </p:sp>
            <p:sp>
              <p:nvSpPr>
                <p:cNvPr id="173" name="TextBox 172"/>
                <p:cNvSpPr txBox="1"/>
                <p:nvPr/>
              </p:nvSpPr>
              <p:spPr>
                <a:xfrm>
                  <a:off x="6908759" y="4282111"/>
                  <a:ext cx="676154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 smtClean="0">
                      <a:solidFill>
                        <a:srgbClr val="FF0000"/>
                      </a:solidFill>
                      <a:latin typeface="Times New Roman" charset="0"/>
                      <a:ea typeface="Times New Roman" charset="0"/>
                      <a:cs typeface="Times New Roman" charset="0"/>
                    </a:rPr>
                    <a:t>STA 1</a:t>
                  </a:r>
                  <a:endParaRPr lang="en-US" sz="120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endParaRPr>
                </a:p>
              </p:txBody>
            </p:sp>
            <p:sp>
              <p:nvSpPr>
                <p:cNvPr id="174" name="TextBox 173"/>
                <p:cNvSpPr txBox="1"/>
                <p:nvPr/>
              </p:nvSpPr>
              <p:spPr>
                <a:xfrm>
                  <a:off x="6695805" y="4960709"/>
                  <a:ext cx="549897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>
                      <a:solidFill>
                        <a:srgbClr val="0432FF"/>
                      </a:solidFill>
                      <a:latin typeface="Times New Roman" charset="0"/>
                      <a:ea typeface="Times New Roman" charset="0"/>
                      <a:cs typeface="Times New Roman" charset="0"/>
                    </a:rPr>
                    <a:t>AP 1</a:t>
                  </a:r>
                </a:p>
              </p:txBody>
            </p:sp>
            <p:sp>
              <p:nvSpPr>
                <p:cNvPr id="175" name="TextBox 174"/>
                <p:cNvSpPr txBox="1"/>
                <p:nvPr/>
              </p:nvSpPr>
              <p:spPr>
                <a:xfrm>
                  <a:off x="6905056" y="5284469"/>
                  <a:ext cx="651775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 smtClean="0">
                      <a:solidFill>
                        <a:srgbClr val="0432FF"/>
                      </a:solidFill>
                      <a:latin typeface="Times New Roman" charset="0"/>
                      <a:ea typeface="Times New Roman" charset="0"/>
                      <a:cs typeface="Times New Roman" charset="0"/>
                    </a:rPr>
                    <a:t>STA 1</a:t>
                  </a:r>
                  <a:endParaRPr lang="en-US" sz="1200">
                    <a:solidFill>
                      <a:srgbClr val="0432FF"/>
                    </a:solidFill>
                    <a:latin typeface="Times New Roman" charset="0"/>
                    <a:ea typeface="Times New Roman" charset="0"/>
                    <a:cs typeface="Times New Roman" charset="0"/>
                  </a:endParaRPr>
                </a:p>
              </p:txBody>
            </p:sp>
          </p:grpSp>
          <p:sp>
            <p:nvSpPr>
              <p:cNvPr id="177" name="TextBox 176"/>
              <p:cNvSpPr txBox="1"/>
              <p:nvPr/>
            </p:nvSpPr>
            <p:spPr>
              <a:xfrm>
                <a:off x="5220373" y="5322178"/>
                <a:ext cx="54989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>
                    <a:solidFill>
                      <a:srgbClr val="0432FF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AP 1</a:t>
                </a:r>
              </a:p>
            </p:txBody>
          </p:sp>
        </p:grpSp>
      </p:grpSp>
      <p:grpSp>
        <p:nvGrpSpPr>
          <p:cNvPr id="11" name="Group 10"/>
          <p:cNvGrpSpPr/>
          <p:nvPr/>
        </p:nvGrpSpPr>
        <p:grpSpPr>
          <a:xfrm>
            <a:off x="149626" y="1563640"/>
            <a:ext cx="2131874" cy="2985755"/>
            <a:chOff x="149626" y="1563640"/>
            <a:chExt cx="2131874" cy="2985755"/>
          </a:xfrm>
        </p:grpSpPr>
        <p:sp>
          <p:nvSpPr>
            <p:cNvPr id="5" name="Rectangle 4"/>
            <p:cNvSpPr/>
            <p:nvPr/>
          </p:nvSpPr>
          <p:spPr>
            <a:xfrm>
              <a:off x="149626" y="1563640"/>
              <a:ext cx="2101759" cy="307777"/>
            </a:xfrm>
            <a:prstGeom prst="rect">
              <a:avLst/>
            </a:prstGeom>
            <a:solidFill>
              <a:srgbClr val="FFC6C5">
                <a:alpha val="48000"/>
              </a:srgbClr>
            </a:solidFill>
            <a:ln>
              <a:solidFill>
                <a:srgbClr val="FF0000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latin typeface="Times New Roman" charset="0"/>
                  <a:ea typeface="Times New Roman" charset="0"/>
                  <a:cs typeface="Times New Roman" charset="0"/>
                </a:rPr>
                <a:t>TPC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51923" y="1923678"/>
              <a:ext cx="2101759" cy="2592288"/>
            </a:xfrm>
            <a:prstGeom prst="rect">
              <a:avLst/>
            </a:prstGeom>
            <a:solidFill>
              <a:srgbClr val="FF0000">
                <a:alpha val="9000"/>
              </a:srgbClr>
            </a:solidFill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/>
            <p:cNvSpPr/>
            <p:nvPr/>
          </p:nvSpPr>
          <p:spPr>
            <a:xfrm>
              <a:off x="190921" y="1951221"/>
              <a:ext cx="2019167" cy="13157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41750" indent="-141750">
                <a:buFont typeface="Arial" charset="0"/>
                <a:buChar char="•"/>
              </a:pPr>
              <a:r>
                <a:rPr lang="en-US" sz="1200" dirty="0">
                  <a:latin typeface="Times New Roman" charset="0"/>
                  <a:ea typeface="Times New Roman" charset="0"/>
                  <a:cs typeface="Times New Roman" charset="0"/>
                </a:rPr>
                <a:t>Decrease the transmission area</a:t>
              </a:r>
            </a:p>
            <a:p>
              <a:pPr marL="237600" lvl="2" indent="-141750">
                <a:buFont typeface="Arial" charset="0"/>
                <a:buChar char="•"/>
              </a:pPr>
              <a:r>
                <a:rPr lang="en-US" sz="1050" dirty="0">
                  <a:latin typeface="Times New Roman" charset="0"/>
                  <a:ea typeface="Times New Roman" charset="0"/>
                  <a:cs typeface="Times New Roman" charset="0"/>
                </a:rPr>
                <a:t>Increase the number of parallel transmissions</a:t>
              </a:r>
            </a:p>
            <a:p>
              <a:pPr marL="141750" indent="-141750">
                <a:buFont typeface="Arial" charset="0"/>
                <a:buChar char="•"/>
              </a:pPr>
              <a:r>
                <a:rPr lang="en-US" sz="1200" dirty="0">
                  <a:latin typeface="Times New Roman" charset="0"/>
                  <a:ea typeface="Times New Roman" charset="0"/>
                  <a:cs typeface="Times New Roman" charset="0"/>
                </a:rPr>
                <a:t>Increase the transmission area</a:t>
              </a:r>
            </a:p>
            <a:p>
              <a:pPr marL="238950" lvl="1" indent="-141750">
                <a:buFont typeface="Arial" charset="0"/>
                <a:buChar char="•"/>
              </a:pPr>
              <a:r>
                <a:rPr lang="en-US" sz="1050" dirty="0">
                  <a:latin typeface="Times New Roman" charset="0"/>
                  <a:ea typeface="Times New Roman" charset="0"/>
                  <a:cs typeface="Times New Roman" charset="0"/>
                </a:rPr>
                <a:t>Allow farther transmissions</a:t>
              </a:r>
            </a:p>
          </p:txBody>
        </p:sp>
        <p:grpSp>
          <p:nvGrpSpPr>
            <p:cNvPr id="59" name="Group 58"/>
            <p:cNvGrpSpPr/>
            <p:nvPr/>
          </p:nvGrpSpPr>
          <p:grpSpPr>
            <a:xfrm>
              <a:off x="264422" y="3309045"/>
              <a:ext cx="1946419" cy="1085692"/>
              <a:chOff x="2504851" y="3310858"/>
              <a:chExt cx="1946419" cy="1085692"/>
            </a:xfrm>
          </p:grpSpPr>
          <p:grpSp>
            <p:nvGrpSpPr>
              <p:cNvPr id="68" name="Group 67"/>
              <p:cNvGrpSpPr/>
              <p:nvPr/>
            </p:nvGrpSpPr>
            <p:grpSpPr>
              <a:xfrm>
                <a:off x="3471227" y="3310858"/>
                <a:ext cx="980043" cy="943144"/>
                <a:chOff x="1652669" y="3177061"/>
                <a:chExt cx="1265062" cy="1246218"/>
              </a:xfrm>
            </p:grpSpPr>
            <p:sp>
              <p:nvSpPr>
                <p:cNvPr id="77" name="Oval 76"/>
                <p:cNvSpPr/>
                <p:nvPr/>
              </p:nvSpPr>
              <p:spPr>
                <a:xfrm>
                  <a:off x="1652669" y="3177061"/>
                  <a:ext cx="1265062" cy="1246218"/>
                </a:xfrm>
                <a:prstGeom prst="ellipse">
                  <a:avLst/>
                </a:prstGeom>
                <a:solidFill>
                  <a:schemeClr val="accent6">
                    <a:lumMod val="50000"/>
                    <a:alpha val="12000"/>
                  </a:schemeClr>
                </a:solidFill>
                <a:ln w="3175">
                  <a:solidFill>
                    <a:schemeClr val="accent6">
                      <a:lumMod val="50000"/>
                    </a:schemeClr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" name="TextBox 72"/>
                <p:cNvSpPr txBox="1"/>
                <p:nvPr/>
              </p:nvSpPr>
              <p:spPr>
                <a:xfrm>
                  <a:off x="1963394" y="3859295"/>
                  <a:ext cx="709820" cy="40667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>
                      <a:solidFill>
                        <a:srgbClr val="00B050"/>
                      </a:solidFill>
                      <a:latin typeface="Times New Roman" charset="0"/>
                      <a:ea typeface="Times New Roman" charset="0"/>
                      <a:cs typeface="Times New Roman" charset="0"/>
                    </a:rPr>
                    <a:t>AP 2</a:t>
                  </a:r>
                </a:p>
              </p:txBody>
            </p:sp>
            <p:pic>
              <p:nvPicPr>
                <p:cNvPr id="74" name="Picture 73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prstClr val="black"/>
                    <a:srgbClr val="00B050">
                      <a:tint val="45000"/>
                      <a:satMod val="400000"/>
                    </a:srgbClr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243031" y="3562420"/>
                  <a:ext cx="107285" cy="375500"/>
                </a:xfrm>
                <a:prstGeom prst="rect">
                  <a:avLst/>
                </a:prstGeom>
              </p:spPr>
            </p:pic>
          </p:grpSp>
          <p:sp>
            <p:nvSpPr>
              <p:cNvPr id="64" name="TextBox 63"/>
              <p:cNvSpPr txBox="1"/>
              <p:nvPr/>
            </p:nvSpPr>
            <p:spPr>
              <a:xfrm>
                <a:off x="2504851" y="4165718"/>
                <a:ext cx="1120835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i="1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Initial tx power</a:t>
                </a:r>
                <a:endParaRPr lang="en-US" sz="900" i="1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  <p:cxnSp>
            <p:nvCxnSpPr>
              <p:cNvPr id="65" name="Straight Arrow Connector 64"/>
              <p:cNvCxnSpPr/>
              <p:nvPr/>
            </p:nvCxnSpPr>
            <p:spPr>
              <a:xfrm flipV="1">
                <a:off x="3339097" y="4057399"/>
                <a:ext cx="226300" cy="196603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81" name="Picture 80"/>
            <p:cNvPicPr>
              <a:picLocks noChangeAspect="1"/>
            </p:cNvPicPr>
            <p:nvPr/>
          </p:nvPicPr>
          <p:blipFill>
            <a:blip r:embed="rId6">
              <a:duotone>
                <a:prstClr val="black"/>
                <a:srgbClr val="00B050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07161" y="3440484"/>
              <a:ext cx="290900" cy="284180"/>
            </a:xfrm>
            <a:prstGeom prst="rect">
              <a:avLst/>
            </a:prstGeom>
          </p:spPr>
        </p:pic>
        <p:sp>
          <p:nvSpPr>
            <p:cNvPr id="82" name="TextBox 81"/>
            <p:cNvSpPr txBox="1"/>
            <p:nvPr/>
          </p:nvSpPr>
          <p:spPr>
            <a:xfrm>
              <a:off x="1427656" y="3218961"/>
              <a:ext cx="64661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solidFill>
                    <a:srgbClr val="00B050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STA 2</a:t>
              </a:r>
              <a:endParaRPr lang="en-US" sz="1400">
                <a:solidFill>
                  <a:srgbClr val="00B050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83" name="Oval 82"/>
            <p:cNvSpPr/>
            <p:nvPr/>
          </p:nvSpPr>
          <p:spPr>
            <a:xfrm>
              <a:off x="1584504" y="3247195"/>
              <a:ext cx="696996" cy="669905"/>
            </a:xfrm>
            <a:prstGeom prst="ellipse">
              <a:avLst/>
            </a:prstGeom>
            <a:noFill/>
            <a:ln w="3175"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/>
            <p:cNvSpPr/>
            <p:nvPr/>
          </p:nvSpPr>
          <p:spPr>
            <a:xfrm>
              <a:off x="281757" y="3319227"/>
              <a:ext cx="882699" cy="895949"/>
            </a:xfrm>
            <a:prstGeom prst="ellipse">
              <a:avLst/>
            </a:prstGeom>
            <a:solidFill>
              <a:srgbClr val="FF0000">
                <a:alpha val="16000"/>
              </a:srgbClr>
            </a:solidFill>
            <a:ln w="3175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727494" y="3776141"/>
              <a:ext cx="67615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solidFill>
                    <a:srgbClr val="FF0000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STA 1</a:t>
              </a:r>
              <a:endParaRPr lang="en-US" sz="140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229297" y="3475699"/>
              <a:ext cx="5478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>
                  <a:solidFill>
                    <a:srgbClr val="FF0000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AP 1</a:t>
              </a:r>
            </a:p>
          </p:txBody>
        </p:sp>
        <p:pic>
          <p:nvPicPr>
            <p:cNvPr id="87" name="Picture 86"/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rgbClr val="FF0000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4220" y="3580738"/>
              <a:ext cx="84042" cy="294147"/>
            </a:xfrm>
            <a:prstGeom prst="rect">
              <a:avLst/>
            </a:prstGeom>
          </p:spPr>
        </p:pic>
        <p:pic>
          <p:nvPicPr>
            <p:cNvPr id="88" name="Picture 87"/>
            <p:cNvPicPr>
              <a:picLocks noChangeAspect="1"/>
            </p:cNvPicPr>
            <p:nvPr/>
          </p:nvPicPr>
          <p:blipFill>
            <a:blip r:embed="rId5">
              <a:duotone>
                <a:prstClr val="black"/>
                <a:srgbClr val="FF0000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7813" y="3503158"/>
              <a:ext cx="294147" cy="294147"/>
            </a:xfrm>
            <a:prstGeom prst="rect">
              <a:avLst/>
            </a:prstGeom>
          </p:spPr>
        </p:pic>
        <p:sp>
          <p:nvSpPr>
            <p:cNvPr id="89" name="Oval 88"/>
            <p:cNvSpPr/>
            <p:nvPr/>
          </p:nvSpPr>
          <p:spPr>
            <a:xfrm>
              <a:off x="724450" y="3350874"/>
              <a:ext cx="639477" cy="601325"/>
            </a:xfrm>
            <a:prstGeom prst="ellipse">
              <a:avLst/>
            </a:prstGeom>
            <a:noFill/>
            <a:ln w="3175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/>
            <p:cNvSpPr/>
            <p:nvPr/>
          </p:nvSpPr>
          <p:spPr>
            <a:xfrm>
              <a:off x="1387355" y="3454122"/>
              <a:ext cx="666573" cy="673832"/>
            </a:xfrm>
            <a:prstGeom prst="ellipse">
              <a:avLst/>
            </a:prstGeom>
            <a:solidFill>
              <a:srgbClr val="00B050">
                <a:alpha val="12000"/>
              </a:srgbClr>
            </a:solidFill>
            <a:ln w="3175">
              <a:solidFill>
                <a:srgbClr val="00B05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928037" y="4318563"/>
              <a:ext cx="112083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i="1" dirty="0" smtClean="0">
                  <a:latin typeface="Times New Roman" charset="0"/>
                  <a:ea typeface="Times New Roman" charset="0"/>
                  <a:cs typeface="Times New Roman" charset="0"/>
                </a:rPr>
                <a:t>Reduced tx power</a:t>
              </a:r>
              <a:endParaRPr lang="en-US" sz="900" i="1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94" name="Straight Arrow Connector 93"/>
            <p:cNvCxnSpPr>
              <a:endCxn id="90" idx="3"/>
            </p:cNvCxnSpPr>
            <p:nvPr/>
          </p:nvCxnSpPr>
          <p:spPr>
            <a:xfrm flipV="1">
              <a:off x="1402915" y="4029274"/>
              <a:ext cx="82057" cy="30840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Spatial Reuse</a:t>
            </a:r>
          </a:p>
        </p:txBody>
      </p:sp>
      <p:sp>
        <p:nvSpPr>
          <p:cNvPr id="6" name="Rectangle 5"/>
          <p:cNvSpPr/>
          <p:nvPr/>
        </p:nvSpPr>
        <p:spPr>
          <a:xfrm>
            <a:off x="216488" y="731152"/>
            <a:ext cx="8748000" cy="639899"/>
          </a:xfrm>
          <a:prstGeom prst="rect">
            <a:avLst/>
          </a:prstGeom>
          <a:solidFill>
            <a:srgbClr val="FFE8CF"/>
          </a:solidFill>
          <a:ln>
            <a:solidFill>
              <a:srgbClr val="FF9C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Spatial reuse aims to </a:t>
            </a:r>
            <a:r>
              <a:rPr lang="en-US" sz="2000" b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increase the capacity</a:t>
            </a:r>
            <a:r>
              <a:rPr lang="en-US" sz="2000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 in an area in which several devices share the medium. 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2358148" y="1563640"/>
            <a:ext cx="2242668" cy="2980350"/>
            <a:chOff x="2358148" y="1563640"/>
            <a:chExt cx="2242668" cy="2980350"/>
          </a:xfrm>
        </p:grpSpPr>
        <p:grpSp>
          <p:nvGrpSpPr>
            <p:cNvPr id="20" name="Group 19"/>
            <p:cNvGrpSpPr/>
            <p:nvPr/>
          </p:nvGrpSpPr>
          <p:grpSpPr>
            <a:xfrm>
              <a:off x="2413031" y="1563640"/>
              <a:ext cx="2101760" cy="2951465"/>
              <a:chOff x="2413031" y="1563640"/>
              <a:chExt cx="2101760" cy="2951465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2413032" y="1563640"/>
                <a:ext cx="2101759" cy="307777"/>
              </a:xfrm>
              <a:prstGeom prst="rect">
                <a:avLst/>
              </a:prstGeom>
              <a:solidFill>
                <a:srgbClr val="00B050">
                  <a:alpha val="12000"/>
                </a:srgbClr>
              </a:solidFill>
              <a:ln>
                <a:solidFill>
                  <a:srgbClr val="00B050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dirty="0">
                    <a:latin typeface="Times New Roman" charset="0"/>
                    <a:ea typeface="Times New Roman" charset="0"/>
                    <a:cs typeface="Times New Roman" charset="0"/>
                  </a:rPr>
                  <a:t>CST adjustment</a:t>
                </a:r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2413031" y="1922817"/>
                <a:ext cx="2101759" cy="2592288"/>
              </a:xfrm>
              <a:prstGeom prst="rect">
                <a:avLst/>
              </a:prstGeom>
              <a:solidFill>
                <a:srgbClr val="00B050">
                  <a:alpha val="9000"/>
                </a:srgbClr>
              </a:solidFill>
              <a:ln w="31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2485198" y="1956150"/>
                <a:ext cx="2019167" cy="133882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141750" indent="-141750">
                  <a:buFont typeface="Arial" charset="0"/>
                  <a:buChar char="•"/>
                </a:pPr>
                <a:r>
                  <a:rPr lang="en-US" sz="1200" dirty="0">
                    <a:latin typeface="Times New Roman" charset="0"/>
                    <a:ea typeface="Times New Roman" charset="0"/>
                    <a:cs typeface="Times New Roman" charset="0"/>
                  </a:rPr>
                  <a:t>Reduce the carrier sense area</a:t>
                </a:r>
              </a:p>
              <a:p>
                <a:pPr marL="237600" lvl="2" indent="-141750">
                  <a:buFont typeface="Arial" charset="0"/>
                  <a:buChar char="•"/>
                </a:pPr>
                <a:r>
                  <a:rPr lang="en-US" sz="1050" dirty="0">
                    <a:latin typeface="Times New Roman" charset="0"/>
                    <a:ea typeface="Times New Roman" charset="0"/>
                    <a:cs typeface="Times New Roman" charset="0"/>
                  </a:rPr>
                  <a:t>Increase the number of parallel transmissions</a:t>
                </a:r>
              </a:p>
              <a:p>
                <a:pPr marL="141750" indent="-141750">
                  <a:buFont typeface="Arial" charset="0"/>
                  <a:buChar char="•"/>
                </a:pPr>
                <a:r>
                  <a:rPr lang="en-US" sz="1200" dirty="0">
                    <a:latin typeface="Times New Roman" charset="0"/>
                    <a:ea typeface="Times New Roman" charset="0"/>
                    <a:cs typeface="Times New Roman" charset="0"/>
                  </a:rPr>
                  <a:t>Increase the carrier sense area</a:t>
                </a:r>
              </a:p>
              <a:p>
                <a:pPr marL="238950" lvl="1" indent="-141750">
                  <a:buFont typeface="Arial" charset="0"/>
                  <a:buChar char="•"/>
                </a:pPr>
                <a:r>
                  <a:rPr lang="en-US" sz="1050" dirty="0">
                    <a:latin typeface="Times New Roman" charset="0"/>
                    <a:ea typeface="Times New Roman" charset="0"/>
                    <a:cs typeface="Times New Roman" charset="0"/>
                  </a:rPr>
                  <a:t>Allow farther transmissions</a:t>
                </a:r>
              </a:p>
            </p:txBody>
          </p:sp>
        </p:grpSp>
        <p:grpSp>
          <p:nvGrpSpPr>
            <p:cNvPr id="58" name="Group 57"/>
            <p:cNvGrpSpPr/>
            <p:nvPr/>
          </p:nvGrpSpPr>
          <p:grpSpPr>
            <a:xfrm>
              <a:off x="2358148" y="3335981"/>
              <a:ext cx="2242668" cy="1208009"/>
              <a:chOff x="2358148" y="3335981"/>
              <a:chExt cx="2242668" cy="1208009"/>
            </a:xfrm>
          </p:grpSpPr>
          <p:grpSp>
            <p:nvGrpSpPr>
              <p:cNvPr id="21" name="Group 20"/>
              <p:cNvGrpSpPr/>
              <p:nvPr/>
            </p:nvGrpSpPr>
            <p:grpSpPr>
              <a:xfrm>
                <a:off x="2485198" y="3335981"/>
                <a:ext cx="1922814" cy="875538"/>
                <a:chOff x="383312" y="3750208"/>
                <a:chExt cx="1922814" cy="875538"/>
              </a:xfrm>
            </p:grpSpPr>
            <p:grpSp>
              <p:nvGrpSpPr>
                <p:cNvPr id="24" name="Group 23"/>
                <p:cNvGrpSpPr/>
                <p:nvPr/>
              </p:nvGrpSpPr>
              <p:grpSpPr>
                <a:xfrm>
                  <a:off x="383312" y="3750208"/>
                  <a:ext cx="1922814" cy="875538"/>
                  <a:chOff x="379879" y="3354273"/>
                  <a:chExt cx="2482012" cy="1156887"/>
                </a:xfrm>
              </p:grpSpPr>
              <p:grpSp>
                <p:nvGrpSpPr>
                  <p:cNvPr id="30" name="Group 29"/>
                  <p:cNvGrpSpPr/>
                  <p:nvPr/>
                </p:nvGrpSpPr>
                <p:grpSpPr>
                  <a:xfrm>
                    <a:off x="379879" y="3354273"/>
                    <a:ext cx="2482012" cy="1156887"/>
                    <a:chOff x="379879" y="3210257"/>
                    <a:chExt cx="2482012" cy="1156887"/>
                  </a:xfrm>
                </p:grpSpPr>
                <p:grpSp>
                  <p:nvGrpSpPr>
                    <p:cNvPr id="33" name="Group 32"/>
                    <p:cNvGrpSpPr/>
                    <p:nvPr/>
                  </p:nvGrpSpPr>
                  <p:grpSpPr>
                    <a:xfrm>
                      <a:off x="434588" y="3210257"/>
                      <a:ext cx="2427303" cy="1156887"/>
                      <a:chOff x="-275123" y="3417844"/>
                      <a:chExt cx="2427303" cy="1156887"/>
                    </a:xfrm>
                  </p:grpSpPr>
                  <p:grpSp>
                    <p:nvGrpSpPr>
                      <p:cNvPr id="40" name="Group 39"/>
                      <p:cNvGrpSpPr/>
                      <p:nvPr/>
                    </p:nvGrpSpPr>
                    <p:grpSpPr>
                      <a:xfrm>
                        <a:off x="-275123" y="3417844"/>
                        <a:ext cx="2427303" cy="1156887"/>
                        <a:chOff x="-275123" y="3417844"/>
                        <a:chExt cx="2427303" cy="1156887"/>
                      </a:xfrm>
                    </p:grpSpPr>
                    <p:sp>
                      <p:nvSpPr>
                        <p:cNvPr id="42" name="Oval 41"/>
                        <p:cNvSpPr/>
                        <p:nvPr/>
                      </p:nvSpPr>
                      <p:spPr>
                        <a:xfrm>
                          <a:off x="1008437" y="3417844"/>
                          <a:ext cx="1143743" cy="1143744"/>
                        </a:xfrm>
                        <a:prstGeom prst="ellipse">
                          <a:avLst/>
                        </a:prstGeom>
                        <a:solidFill>
                          <a:srgbClr val="00B050">
                            <a:alpha val="12000"/>
                          </a:srgbClr>
                        </a:solidFill>
                        <a:ln w="3175">
                          <a:solidFill>
                            <a:srgbClr val="00B050"/>
                          </a:solidFill>
                          <a:prstDash val="solid"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grpSp>
                      <p:nvGrpSpPr>
                        <p:cNvPr id="43" name="Group 42"/>
                        <p:cNvGrpSpPr/>
                        <p:nvPr/>
                      </p:nvGrpSpPr>
                      <p:grpSpPr>
                        <a:xfrm>
                          <a:off x="-275123" y="3430987"/>
                          <a:ext cx="1480591" cy="1143744"/>
                          <a:chOff x="-419662" y="3752025"/>
                          <a:chExt cx="1480591" cy="1143744"/>
                        </a:xfrm>
                      </p:grpSpPr>
                      <p:sp>
                        <p:nvSpPr>
                          <p:cNvPr id="44" name="Oval 43"/>
                          <p:cNvSpPr/>
                          <p:nvPr/>
                        </p:nvSpPr>
                        <p:spPr>
                          <a:xfrm>
                            <a:off x="-419662" y="3752025"/>
                            <a:ext cx="1143744" cy="1143744"/>
                          </a:xfrm>
                          <a:prstGeom prst="ellipse">
                            <a:avLst/>
                          </a:prstGeom>
                          <a:solidFill>
                            <a:srgbClr val="0432FF">
                              <a:alpha val="18000"/>
                            </a:srgbClr>
                          </a:solidFill>
                          <a:ln w="3175">
                            <a:solidFill>
                              <a:srgbClr val="0432FF"/>
                            </a:solidFill>
                            <a:prstDash val="solid"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45" name="TextBox 44"/>
                          <p:cNvSpPr txBox="1"/>
                          <p:nvPr/>
                        </p:nvSpPr>
                        <p:spPr>
                          <a:xfrm>
                            <a:off x="219603" y="3793943"/>
                            <a:ext cx="841326" cy="406679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0">
                            <a:spAutoFit/>
                          </a:bodyPr>
                          <a:lstStyle/>
                          <a:p>
                            <a:r>
                              <a:rPr lang="en-US" sz="1400" dirty="0" smtClean="0">
                                <a:solidFill>
                                  <a:srgbClr val="0432FF"/>
                                </a:solidFill>
                                <a:latin typeface="Times New Roman" charset="0"/>
                                <a:ea typeface="Times New Roman" charset="0"/>
                                <a:cs typeface="Times New Roman" charset="0"/>
                              </a:rPr>
                              <a:t>STA 1</a:t>
                            </a:r>
                            <a:endParaRPr lang="en-US" sz="1400">
                              <a:solidFill>
                                <a:srgbClr val="0432FF"/>
                              </a:solidFill>
                              <a:latin typeface="Times New Roman" charset="0"/>
                              <a:ea typeface="Times New Roman" charset="0"/>
                              <a:cs typeface="Times New Roman" charset="0"/>
                            </a:endParaRPr>
                          </a:p>
                        </p:txBody>
                      </p:sp>
                    </p:grpSp>
                  </p:grpSp>
                  <p:pic>
                    <p:nvPicPr>
                      <p:cNvPr id="41" name="Picture 40"/>
                      <p:cNvPicPr>
                        <a:picLocks noChangeAspect="1"/>
                      </p:cNvPicPr>
                      <p:nvPr/>
                    </p:nvPicPr>
                    <p:blipFill>
                      <a:blip r:embed="rId4">
                        <a:duotone>
                          <a:schemeClr val="accent1">
                            <a:shade val="45000"/>
                            <a:satMod val="135000"/>
                          </a:schemeClr>
                          <a:prstClr val="white"/>
                        </a:duoton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546510" y="3838047"/>
                        <a:ext cx="375500" cy="375500"/>
                      </a:xfrm>
                      <a:prstGeom prst="rect">
                        <a:avLst/>
                      </a:prstGeom>
                    </p:spPr>
                  </p:pic>
                </p:grpSp>
                <p:sp>
                  <p:nvSpPr>
                    <p:cNvPr id="36" name="TextBox 35"/>
                    <p:cNvSpPr txBox="1"/>
                    <p:nvPr/>
                  </p:nvSpPr>
                  <p:spPr>
                    <a:xfrm>
                      <a:off x="379879" y="3818210"/>
                      <a:ext cx="709820" cy="40667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400">
                          <a:solidFill>
                            <a:srgbClr val="0432FF"/>
                          </a:solidFill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AP 1</a:t>
                      </a:r>
                    </a:p>
                  </p:txBody>
                </p:sp>
                <p:pic>
                  <p:nvPicPr>
                    <p:cNvPr id="37" name="Picture 36"/>
                    <p:cNvPicPr>
                      <a:picLocks noChangeAspect="1"/>
                    </p:cNvPicPr>
                    <p:nvPr/>
                  </p:nvPicPr>
                  <p:blipFill>
                    <a:blip r:embed="rId3">
                      <a:duotone>
                        <a:prstClr val="black"/>
                        <a:srgbClr val="0432FF">
                          <a:tint val="45000"/>
                          <a:satMod val="400000"/>
                        </a:srgbClr>
                      </a:duoton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38569" y="3544324"/>
                      <a:ext cx="107285" cy="375500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38" name="TextBox 37"/>
                    <p:cNvSpPr txBox="1"/>
                    <p:nvPr/>
                  </p:nvSpPr>
                  <p:spPr>
                    <a:xfrm>
                      <a:off x="1963394" y="3859295"/>
                      <a:ext cx="709820" cy="40667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400">
                          <a:solidFill>
                            <a:srgbClr val="00B050"/>
                          </a:solidFill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AP 2</a:t>
                      </a:r>
                    </a:p>
                  </p:txBody>
                </p:sp>
                <p:pic>
                  <p:nvPicPr>
                    <p:cNvPr id="39" name="Picture 38"/>
                    <p:cNvPicPr>
                      <a:picLocks noChangeAspect="1"/>
                    </p:cNvPicPr>
                    <p:nvPr/>
                  </p:nvPicPr>
                  <p:blipFill>
                    <a:blip r:embed="rId3">
                      <a:duotone>
                        <a:prstClr val="black"/>
                        <a:srgbClr val="00B050">
                          <a:tint val="45000"/>
                          <a:satMod val="400000"/>
                        </a:srgbClr>
                      </a:duoton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2243031" y="3562420"/>
                      <a:ext cx="107285" cy="375500"/>
                    </a:xfrm>
                    <a:prstGeom prst="rect">
                      <a:avLst/>
                    </a:prstGeom>
                  </p:spPr>
                </p:pic>
              </p:grpSp>
              <p:sp>
                <p:nvSpPr>
                  <p:cNvPr id="31" name="Oval 30"/>
                  <p:cNvSpPr/>
                  <p:nvPr/>
                </p:nvSpPr>
                <p:spPr>
                  <a:xfrm>
                    <a:off x="1160543" y="3660287"/>
                    <a:ext cx="527588" cy="558001"/>
                  </a:xfrm>
                  <a:prstGeom prst="ellipse">
                    <a:avLst/>
                  </a:prstGeom>
                  <a:noFill/>
                  <a:ln w="3175">
                    <a:solidFill>
                      <a:srgbClr val="0432FF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25" name="Oval 24"/>
                <p:cNvSpPr/>
                <p:nvPr/>
              </p:nvSpPr>
              <p:spPr>
                <a:xfrm>
                  <a:off x="512734" y="3873860"/>
                  <a:ext cx="696997" cy="669905"/>
                </a:xfrm>
                <a:prstGeom prst="ellipse">
                  <a:avLst/>
                </a:prstGeom>
                <a:noFill/>
                <a:ln w="3175">
                  <a:solidFill>
                    <a:srgbClr val="0432FF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6" name="TextBox 45"/>
              <p:cNvSpPr txBox="1"/>
              <p:nvPr/>
            </p:nvSpPr>
            <p:spPr>
              <a:xfrm>
                <a:off x="2358148" y="4174658"/>
                <a:ext cx="129061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i="1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Increased CST to avoid AP2’s interference</a:t>
                </a:r>
                <a:endParaRPr lang="en-US" sz="900" i="1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  <p:cxnSp>
            <p:nvCxnSpPr>
              <p:cNvPr id="47" name="Straight Arrow Connector 46"/>
              <p:cNvCxnSpPr>
                <a:endCxn id="31" idx="4"/>
              </p:cNvCxnSpPr>
              <p:nvPr/>
            </p:nvCxnSpPr>
            <p:spPr>
              <a:xfrm flipV="1">
                <a:off x="3194444" y="3989872"/>
                <a:ext cx="99895" cy="27259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Oval 51"/>
              <p:cNvSpPr/>
              <p:nvPr/>
            </p:nvSpPr>
            <p:spPr>
              <a:xfrm>
                <a:off x="2951079" y="3432457"/>
                <a:ext cx="696997" cy="669905"/>
              </a:xfrm>
              <a:prstGeom prst="ellipse">
                <a:avLst/>
              </a:prstGeom>
              <a:noFill/>
              <a:ln w="3175">
                <a:solidFill>
                  <a:schemeClr val="accent6">
                    <a:lumMod val="50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TextBox 52"/>
              <p:cNvSpPr txBox="1"/>
              <p:nvPr/>
            </p:nvSpPr>
            <p:spPr>
              <a:xfrm>
                <a:off x="3479981" y="4159361"/>
                <a:ext cx="112083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i="1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Initial CST in which collisions occur</a:t>
                </a:r>
                <a:endParaRPr lang="en-US" sz="900" i="1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  <p:cxnSp>
            <p:nvCxnSpPr>
              <p:cNvPr id="54" name="Straight Arrow Connector 53"/>
              <p:cNvCxnSpPr>
                <a:endCxn id="52" idx="5"/>
              </p:cNvCxnSpPr>
              <p:nvPr/>
            </p:nvCxnSpPr>
            <p:spPr>
              <a:xfrm flipH="1" flipV="1">
                <a:off x="3546003" y="4004257"/>
                <a:ext cx="211073" cy="22255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7" name="Group 26"/>
          <p:cNvGrpSpPr/>
          <p:nvPr/>
        </p:nvGrpSpPr>
        <p:grpSpPr>
          <a:xfrm>
            <a:off x="6871325" y="1563638"/>
            <a:ext cx="2316234" cy="2951467"/>
            <a:chOff x="6871325" y="1563638"/>
            <a:chExt cx="2316234" cy="2951467"/>
          </a:xfrm>
        </p:grpSpPr>
        <p:grpSp>
          <p:nvGrpSpPr>
            <p:cNvPr id="23" name="Group 22"/>
            <p:cNvGrpSpPr/>
            <p:nvPr/>
          </p:nvGrpSpPr>
          <p:grpSpPr>
            <a:xfrm>
              <a:off x="6934737" y="1563638"/>
              <a:ext cx="2134931" cy="2951467"/>
              <a:chOff x="6934737" y="1563638"/>
              <a:chExt cx="2134931" cy="2951467"/>
            </a:xfrm>
          </p:grpSpPr>
          <p:sp>
            <p:nvSpPr>
              <p:cNvPr id="13" name="Rectangle 12"/>
              <p:cNvSpPr/>
              <p:nvPr/>
            </p:nvSpPr>
            <p:spPr>
              <a:xfrm>
                <a:off x="6939349" y="1922817"/>
                <a:ext cx="2101759" cy="2592288"/>
              </a:xfrm>
              <a:prstGeom prst="rect">
                <a:avLst/>
              </a:prstGeom>
              <a:solidFill>
                <a:srgbClr val="0432FF">
                  <a:alpha val="16000"/>
                </a:srgbClr>
              </a:solidFill>
              <a:ln w="3175">
                <a:solidFill>
                  <a:srgbClr val="0432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72000" algn="ctr"/>
                <a:endParaRPr lang="en-US" sz="800" i="1" dirty="0">
                  <a:solidFill>
                    <a:schemeClr val="tx1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6934737" y="1563638"/>
                <a:ext cx="2101759" cy="307777"/>
              </a:xfrm>
              <a:prstGeom prst="rect">
                <a:avLst/>
              </a:prstGeom>
              <a:solidFill>
                <a:srgbClr val="0432FF">
                  <a:alpha val="14000"/>
                </a:srgbClr>
              </a:solidFill>
              <a:ln>
                <a:solidFill>
                  <a:srgbClr val="0432FF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dirty="0" err="1">
                    <a:latin typeface="Times New Roman" charset="0"/>
                    <a:ea typeface="Times New Roman" charset="0"/>
                    <a:cs typeface="Times New Roman" charset="0"/>
                  </a:rPr>
                  <a:t>Interference cancellation</a:t>
                </a:r>
                <a:endParaRPr lang="en-US" sz="1400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  <p:sp>
            <p:nvSpPr>
              <p:cNvPr id="120" name="Rectangle 119"/>
              <p:cNvSpPr/>
              <p:nvPr/>
            </p:nvSpPr>
            <p:spPr>
              <a:xfrm>
                <a:off x="6965612" y="1956150"/>
                <a:ext cx="2104056" cy="101566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13750" indent="-141750">
                  <a:buFont typeface="Arial" charset="0"/>
                  <a:buChar char="•"/>
                </a:pPr>
                <a:r>
                  <a:rPr lang="en-US" sz="1200" dirty="0">
                    <a:latin typeface="Times New Roman" charset="0"/>
                    <a:ea typeface="Times New Roman" charset="0"/>
                    <a:cs typeface="Times New Roman" charset="0"/>
                  </a:rPr>
                  <a:t>Increase the number of parallel transmissions</a:t>
                </a:r>
              </a:p>
              <a:p>
                <a:pPr marL="213750" indent="-141750">
                  <a:buFont typeface="Arial" charset="0"/>
                  <a:buChar char="•"/>
                </a:pPr>
                <a:r>
                  <a:rPr lang="en-US" sz="1200" dirty="0">
                    <a:latin typeface="Times New Roman" charset="0"/>
                    <a:ea typeface="Times New Roman" charset="0"/>
                    <a:cs typeface="Times New Roman" charset="0"/>
                  </a:rPr>
                  <a:t>PHY overhead of training sequences</a:t>
                </a:r>
              </a:p>
              <a:p>
                <a:pPr marL="213750" indent="-141750">
                  <a:buFont typeface="Arial" charset="0"/>
                  <a:buChar char="•"/>
                </a:pPr>
                <a:endParaRPr lang="en-US" sz="1200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  <p:sp>
            <p:nvSpPr>
              <p:cNvPr id="152" name="Rectangle 151"/>
              <p:cNvSpPr/>
              <p:nvPr/>
            </p:nvSpPr>
            <p:spPr>
              <a:xfrm>
                <a:off x="6957239" y="3717704"/>
                <a:ext cx="2099349" cy="6001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72000" algn="ctr"/>
                <a:r>
                  <a:rPr lang="en-US" sz="1100" i="1" dirty="0">
                    <a:latin typeface="Times New Roman" charset="0"/>
                    <a:ea typeface="Times New Roman" charset="0"/>
                    <a:cs typeface="Times New Roman" charset="0"/>
                  </a:rPr>
                  <a:t>Antennas 1 and 2 transmit simultaneously to antennas 3 and 4, respectively.</a:t>
                </a:r>
              </a:p>
            </p:txBody>
          </p:sp>
        </p:grpSp>
        <p:grpSp>
          <p:nvGrpSpPr>
            <p:cNvPr id="151" name="Group 150"/>
            <p:cNvGrpSpPr/>
            <p:nvPr/>
          </p:nvGrpSpPr>
          <p:grpSpPr>
            <a:xfrm>
              <a:off x="6871325" y="2814646"/>
              <a:ext cx="2316234" cy="837224"/>
              <a:chOff x="6876256" y="3440488"/>
              <a:chExt cx="2316234" cy="837224"/>
            </a:xfrm>
          </p:grpSpPr>
          <p:grpSp>
            <p:nvGrpSpPr>
              <p:cNvPr id="126" name="Group 125"/>
              <p:cNvGrpSpPr/>
              <p:nvPr/>
            </p:nvGrpSpPr>
            <p:grpSpPr>
              <a:xfrm>
                <a:off x="6876256" y="3440488"/>
                <a:ext cx="2316234" cy="837224"/>
                <a:chOff x="6802785" y="3286764"/>
                <a:chExt cx="2316234" cy="837224"/>
              </a:xfrm>
            </p:grpSpPr>
            <p:grpSp>
              <p:nvGrpSpPr>
                <p:cNvPr id="97" name="Group 96"/>
                <p:cNvGrpSpPr/>
                <p:nvPr/>
              </p:nvGrpSpPr>
              <p:grpSpPr>
                <a:xfrm>
                  <a:off x="6802785" y="3286764"/>
                  <a:ext cx="2169405" cy="601620"/>
                  <a:chOff x="2193357" y="3269151"/>
                  <a:chExt cx="2169405" cy="601620"/>
                </a:xfrm>
              </p:grpSpPr>
              <p:grpSp>
                <p:nvGrpSpPr>
                  <p:cNvPr id="106" name="Group 105"/>
                  <p:cNvGrpSpPr/>
                  <p:nvPr/>
                </p:nvGrpSpPr>
                <p:grpSpPr>
                  <a:xfrm>
                    <a:off x="2193357" y="3269151"/>
                    <a:ext cx="2169405" cy="601620"/>
                    <a:chOff x="3164" y="3121947"/>
                    <a:chExt cx="2800317" cy="794946"/>
                  </a:xfrm>
                </p:grpSpPr>
                <p:sp>
                  <p:nvSpPr>
                    <p:cNvPr id="109" name="TextBox 108"/>
                    <p:cNvSpPr txBox="1"/>
                    <p:nvPr/>
                  </p:nvSpPr>
                  <p:spPr>
                    <a:xfrm>
                      <a:off x="3164" y="3591551"/>
                      <a:ext cx="1033600" cy="32534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000">
                          <a:solidFill>
                            <a:srgbClr val="FF0000"/>
                          </a:solidFill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Antenna 1</a:t>
                      </a:r>
                    </a:p>
                  </p:txBody>
                </p:sp>
                <p:pic>
                  <p:nvPicPr>
                    <p:cNvPr id="110" name="Picture 109"/>
                    <p:cNvPicPr>
                      <a:picLocks noChangeAspect="1"/>
                    </p:cNvPicPr>
                    <p:nvPr/>
                  </p:nvPicPr>
                  <p:blipFill>
                    <a:blip r:embed="rId3">
                      <a:duotone>
                        <a:prstClr val="black"/>
                        <a:srgbClr val="FF0000">
                          <a:tint val="45000"/>
                          <a:satMod val="400000"/>
                        </a:srgbClr>
                      </a:duoton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805062" y="3353774"/>
                      <a:ext cx="107285" cy="375500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111" name="TextBox 110"/>
                    <p:cNvSpPr txBox="1"/>
                    <p:nvPr/>
                  </p:nvSpPr>
                  <p:spPr>
                    <a:xfrm>
                      <a:off x="1794233" y="3121947"/>
                      <a:ext cx="1009248" cy="32534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000">
                          <a:solidFill>
                            <a:srgbClr val="00B050"/>
                          </a:solidFill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Antenna 3</a:t>
                      </a:r>
                    </a:p>
                  </p:txBody>
                </p:sp>
                <p:pic>
                  <p:nvPicPr>
                    <p:cNvPr id="112" name="Picture 111"/>
                    <p:cNvPicPr>
                      <a:picLocks noChangeAspect="1"/>
                    </p:cNvPicPr>
                    <p:nvPr/>
                  </p:nvPicPr>
                  <p:blipFill>
                    <a:blip r:embed="rId3">
                      <a:duotone>
                        <a:prstClr val="black"/>
                        <a:srgbClr val="00B050">
                          <a:tint val="45000"/>
                          <a:satMod val="400000"/>
                        </a:srgbClr>
                      </a:duoton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740590" y="3353517"/>
                      <a:ext cx="107285" cy="375500"/>
                    </a:xfrm>
                    <a:prstGeom prst="rect">
                      <a:avLst/>
                    </a:prstGeom>
                  </p:spPr>
                </p:pic>
              </p:grpSp>
              <p:cxnSp>
                <p:nvCxnSpPr>
                  <p:cNvPr id="103" name="Straight Arrow Connector 102"/>
                  <p:cNvCxnSpPr>
                    <a:stCxn id="121" idx="0"/>
                    <a:endCxn id="124" idx="0"/>
                  </p:cNvCxnSpPr>
                  <p:nvPr/>
                </p:nvCxnSpPr>
                <p:spPr>
                  <a:xfrm>
                    <a:off x="3008544" y="3596994"/>
                    <a:ext cx="741037" cy="0"/>
                  </a:xfrm>
                  <a:prstGeom prst="straightConnector1">
                    <a:avLst/>
                  </a:prstGeom>
                  <a:ln>
                    <a:solidFill>
                      <a:srgbClr val="00206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pic>
              <p:nvPicPr>
                <p:cNvPr id="121" name="Picture 120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prstClr val="black"/>
                    <a:srgbClr val="0432FF">
                      <a:tint val="45000"/>
                      <a:satMod val="400000"/>
                    </a:srgbClr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576415" y="3614607"/>
                  <a:ext cx="83114" cy="284180"/>
                </a:xfrm>
                <a:prstGeom prst="rect">
                  <a:avLst/>
                </a:prstGeom>
              </p:spPr>
            </p:pic>
            <p:sp>
              <p:nvSpPr>
                <p:cNvPr id="122" name="TextBox 121"/>
                <p:cNvSpPr txBox="1"/>
                <p:nvPr/>
              </p:nvSpPr>
              <p:spPr>
                <a:xfrm>
                  <a:off x="7010167" y="3877767"/>
                  <a:ext cx="800730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>
                      <a:solidFill>
                        <a:srgbClr val="0432FF"/>
                      </a:solidFill>
                      <a:latin typeface="Times New Roman" charset="0"/>
                      <a:ea typeface="Times New Roman" charset="0"/>
                      <a:cs typeface="Times New Roman" charset="0"/>
                    </a:rPr>
                    <a:t>Antenna 2</a:t>
                  </a:r>
                </a:p>
              </p:txBody>
            </p:sp>
            <p:sp>
              <p:nvSpPr>
                <p:cNvPr id="123" name="TextBox 122"/>
                <p:cNvSpPr txBox="1"/>
                <p:nvPr/>
              </p:nvSpPr>
              <p:spPr>
                <a:xfrm>
                  <a:off x="8337155" y="3537255"/>
                  <a:ext cx="781864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>
                      <a:solidFill>
                        <a:srgbClr val="00B050"/>
                      </a:solidFill>
                      <a:latin typeface="Times New Roman" charset="0"/>
                      <a:ea typeface="Times New Roman" charset="0"/>
                      <a:cs typeface="Times New Roman" charset="0"/>
                    </a:rPr>
                    <a:t>Antenna 4</a:t>
                  </a:r>
                </a:p>
              </p:txBody>
            </p:sp>
            <p:pic>
              <p:nvPicPr>
                <p:cNvPr id="124" name="Picture 123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prstClr val="black"/>
                    <a:srgbClr val="00B050">
                      <a:tint val="45000"/>
                      <a:satMod val="400000"/>
                    </a:srgbClr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317452" y="3614607"/>
                  <a:ext cx="83114" cy="284180"/>
                </a:xfrm>
                <a:prstGeom prst="rect">
                  <a:avLst/>
                </a:prstGeom>
              </p:spPr>
            </p:pic>
          </p:grpSp>
          <p:cxnSp>
            <p:nvCxnSpPr>
              <p:cNvPr id="129" name="Straight Arrow Connector 128"/>
              <p:cNvCxnSpPr>
                <a:stCxn id="121" idx="0"/>
                <a:endCxn id="112" idx="0"/>
              </p:cNvCxnSpPr>
              <p:nvPr/>
            </p:nvCxnSpPr>
            <p:spPr>
              <a:xfrm flipV="1">
                <a:off x="7691443" y="3615742"/>
                <a:ext cx="572354" cy="152589"/>
              </a:xfrm>
              <a:prstGeom prst="straightConnector1">
                <a:avLst/>
              </a:prstGeom>
              <a:ln>
                <a:solidFill>
                  <a:srgbClr val="002060"/>
                </a:solidFill>
                <a:prstDash val="sys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Arrow Connector 146"/>
              <p:cNvCxnSpPr>
                <a:stCxn id="110" idx="0"/>
                <a:endCxn id="112" idx="0"/>
              </p:cNvCxnSpPr>
              <p:nvPr/>
            </p:nvCxnSpPr>
            <p:spPr>
              <a:xfrm flipV="1">
                <a:off x="7539043" y="3615742"/>
                <a:ext cx="724754" cy="194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Arrow Connector 147"/>
              <p:cNvCxnSpPr>
                <a:stCxn id="110" idx="0"/>
                <a:endCxn id="124" idx="0"/>
              </p:cNvCxnSpPr>
              <p:nvPr/>
            </p:nvCxnSpPr>
            <p:spPr>
              <a:xfrm>
                <a:off x="7539043" y="3615936"/>
                <a:ext cx="893437" cy="152395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0" name="Rectangle 9"/>
          <p:cNvSpPr/>
          <p:nvPr/>
        </p:nvSpPr>
        <p:spPr>
          <a:xfrm>
            <a:off x="87725" y="1508974"/>
            <a:ext cx="4477807" cy="3096344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153919" y="4775166"/>
            <a:ext cx="443268" cy="144016"/>
          </a:xfrm>
        </p:spPr>
        <p:txBody>
          <a:bodyPr/>
          <a:lstStyle/>
          <a:p>
            <a:fld id="{DAF489CC-3B7A-4DA5-A8C0-4984788D0EC5}" type="slidenum">
              <a:rPr lang="nl-NL" sz="2000" smtClean="0">
                <a:latin typeface="Times New Roman" charset="0"/>
                <a:ea typeface="Times New Roman" charset="0"/>
                <a:cs typeface="Times New Roman" charset="0"/>
              </a:rPr>
              <a:pPr/>
              <a:t>11</a:t>
            </a:fld>
            <a:endParaRPr lang="nl-NL" sz="11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8543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Effects on TPC and CST Adjustment</a:t>
            </a:r>
          </a:p>
        </p:txBody>
      </p:sp>
      <p:sp>
        <p:nvSpPr>
          <p:cNvPr id="6" name="Rectangle 5"/>
          <p:cNvSpPr/>
          <p:nvPr/>
        </p:nvSpPr>
        <p:spPr>
          <a:xfrm>
            <a:off x="216488" y="731152"/>
            <a:ext cx="8748000" cy="639899"/>
          </a:xfrm>
          <a:prstGeom prst="rect">
            <a:avLst/>
          </a:prstGeom>
          <a:solidFill>
            <a:srgbClr val="FFE8CF"/>
          </a:solidFill>
          <a:ln>
            <a:solidFill>
              <a:srgbClr val="FF9C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Adjusting either the power or the sensitivity has direct effects on the </a:t>
            </a:r>
            <a:r>
              <a:rPr lang="en-US" sz="2000" b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performance</a:t>
            </a:r>
            <a:r>
              <a:rPr lang="en-US" sz="2000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 of a WLAN, specially in </a:t>
            </a:r>
            <a:r>
              <a:rPr lang="en-US" sz="2000" b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high-density scenarios</a:t>
            </a:r>
            <a:r>
              <a:rPr lang="en-US" sz="2000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.</a:t>
            </a:r>
            <a:endParaRPr lang="en-US" sz="2400" dirty="0">
              <a:solidFill>
                <a:schemeClr val="tx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208793" y="3664644"/>
            <a:ext cx="4761910" cy="923330"/>
          </a:xfrm>
          <a:prstGeom prst="rect">
            <a:avLst/>
          </a:prstGeom>
          <a:solidFill>
            <a:srgbClr val="FFC6C5">
              <a:alpha val="59000"/>
            </a:srgb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s-ES" dirty="0">
                <a:latin typeface="Times New Roman" charset="0"/>
                <a:ea typeface="Times New Roman" charset="0"/>
                <a:cs typeface="Times New Roman" charset="0"/>
              </a:rPr>
              <a:t>Several trade-offs</a:t>
            </a:r>
          </a:p>
          <a:p>
            <a:pPr marL="285750" indent="-285750">
              <a:buFont typeface="Arial" charset="0"/>
              <a:buChar char="•"/>
            </a:pPr>
            <a:r>
              <a:rPr lang="es-ES" dirty="0">
                <a:latin typeface="Times New Roman" charset="0"/>
                <a:ea typeface="Times New Roman" charset="0"/>
                <a:cs typeface="Times New Roman" charset="0"/>
              </a:rPr>
              <a:t>Complex solution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Need of learning the solution, not computing it</a:t>
            </a:r>
          </a:p>
        </p:txBody>
      </p:sp>
      <p:sp>
        <p:nvSpPr>
          <p:cNvPr id="9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153919" y="4775166"/>
            <a:ext cx="443268" cy="144016"/>
          </a:xfrm>
        </p:spPr>
        <p:txBody>
          <a:bodyPr/>
          <a:lstStyle/>
          <a:p>
            <a:r>
              <a:rPr lang="nl-NL" sz="2000" smtClean="0">
                <a:latin typeface="Times New Roman" charset="0"/>
                <a:ea typeface="Times New Roman" charset="0"/>
                <a:cs typeface="Times New Roman" charset="0"/>
              </a:rPr>
              <a:t>12</a:t>
            </a:r>
            <a:endParaRPr lang="nl-NL" sz="11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1779662"/>
            <a:ext cx="8532440" cy="149385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971600" y="3273512"/>
            <a:ext cx="747057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>
                <a:solidFill>
                  <a:prstClr val="black"/>
                </a:solidFill>
                <a:latin typeface="Times New Roman" charset="0"/>
                <a:ea typeface="Times New Roman" charset="0"/>
                <a:cs typeface="Times New Roman" charset="0"/>
              </a:rPr>
              <a:t>*Adjusting CCA may indirectly affect to the energy consumption by requiring more/less power to be transmitted.</a:t>
            </a:r>
            <a:endParaRPr lang="en-US" sz="120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658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03848" y="1995686"/>
            <a:ext cx="5760640" cy="1080120"/>
          </a:xfrm>
        </p:spPr>
        <p:txBody>
          <a:bodyPr/>
          <a:lstStyle/>
          <a:p>
            <a:r>
              <a:rPr lang="en-US" sz="4400" dirty="0"/>
              <a:t>Current SR Solutions for IEEE 802.11 WLANs</a:t>
            </a:r>
            <a:endParaRPr lang="en-US" sz="4400"/>
          </a:p>
        </p:txBody>
      </p:sp>
    </p:spTree>
    <p:extLst>
      <p:ext uri="{BB962C8B-B14F-4D97-AF65-F5344CB8AC3E}">
        <p14:creationId xmlns:p14="http://schemas.microsoft.com/office/powerpoint/2010/main" val="640709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Previous Work in TPC &amp; CST Adjustment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4331624" y="927492"/>
            <a:ext cx="4776880" cy="2737799"/>
            <a:chOff x="4259616" y="854548"/>
            <a:chExt cx="4776880" cy="2737799"/>
          </a:xfrm>
        </p:grpSpPr>
        <p:grpSp>
          <p:nvGrpSpPr>
            <p:cNvPr id="15" name="Group 14"/>
            <p:cNvGrpSpPr/>
            <p:nvPr/>
          </p:nvGrpSpPr>
          <p:grpSpPr>
            <a:xfrm>
              <a:off x="5467732" y="1899647"/>
              <a:ext cx="3451125" cy="504056"/>
              <a:chOff x="4891668" y="1856737"/>
              <a:chExt cx="3451125" cy="504056"/>
            </a:xfrm>
          </p:grpSpPr>
          <p:sp>
            <p:nvSpPr>
              <p:cNvPr id="28" name="Rectangle 27"/>
              <p:cNvSpPr/>
              <p:nvPr/>
            </p:nvSpPr>
            <p:spPr>
              <a:xfrm>
                <a:off x="4891668" y="1856737"/>
                <a:ext cx="1557334" cy="504056"/>
              </a:xfrm>
              <a:prstGeom prst="rect">
                <a:avLst/>
              </a:prstGeom>
              <a:solidFill>
                <a:srgbClr val="00B050">
                  <a:alpha val="31000"/>
                </a:srgbClr>
              </a:solidFill>
              <a:ln w="31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>
                    <a:solidFill>
                      <a:schemeClr val="tx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Communication based</a:t>
                </a:r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6659455" y="1856737"/>
                <a:ext cx="1683338" cy="504056"/>
              </a:xfrm>
              <a:prstGeom prst="rect">
                <a:avLst/>
              </a:prstGeom>
              <a:solidFill>
                <a:srgbClr val="FFC000">
                  <a:alpha val="31000"/>
                </a:srgbClr>
              </a:solidFill>
              <a:ln w="3175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>
                    <a:solidFill>
                      <a:schemeClr val="tx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Local information based</a:t>
                </a:r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4259616" y="854548"/>
              <a:ext cx="4776880" cy="2737799"/>
              <a:chOff x="4097112" y="725784"/>
              <a:chExt cx="4776880" cy="2737799"/>
            </a:xfrm>
          </p:grpSpPr>
          <p:sp>
            <p:nvSpPr>
              <p:cNvPr id="20" name="Content Placeholder 1"/>
              <p:cNvSpPr txBox="1">
                <a:spLocks/>
              </p:cNvSpPr>
              <p:nvPr/>
            </p:nvSpPr>
            <p:spPr>
              <a:xfrm>
                <a:off x="5275589" y="2408666"/>
                <a:ext cx="1586973" cy="105491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lIns="91440" tIns="45720" rIns="91440" bIns="45720" rtlCol="0" anchor="ctr">
                <a:noAutofit/>
              </a:bodyPr>
              <a:lstStyle>
                <a:lvl1pPr marL="270000" indent="-270000" algn="l" defTabSz="914400" rtl="0" eaLnBrk="1" latinLnBrk="0" hangingPunct="1">
                  <a:spcBef>
                    <a:spcPct val="20000"/>
                  </a:spcBef>
                  <a:buClr>
                    <a:srgbClr val="FF0000"/>
                  </a:buClr>
                  <a:buFont typeface="Lucida Sans Unicode" pitchFamily="34" charset="0"/>
                  <a:buChar char="▶"/>
                  <a:defRPr sz="2000" kern="1200" baseline="0">
                    <a:solidFill>
                      <a:schemeClr val="tx1"/>
                    </a:solidFill>
                    <a:latin typeface="Times New Roman" charset="0"/>
                    <a:ea typeface="Times New Roman" charset="0"/>
                    <a:cs typeface="Times New Roman" charset="0"/>
                  </a:defRPr>
                </a:lvl1pPr>
                <a:lvl2pPr marL="540000" indent="-270000" algn="l" defTabSz="914400" rtl="0" eaLnBrk="1" latinLnBrk="0" hangingPunct="1">
                  <a:spcBef>
                    <a:spcPts val="384"/>
                  </a:spcBef>
                  <a:buClr>
                    <a:srgbClr val="FF0000"/>
                  </a:buClr>
                  <a:buFont typeface="Arial" pitchFamily="34" charset="0"/>
                  <a:buChar char="–"/>
                  <a:defRPr sz="2000" kern="1200" baseline="0">
                    <a:solidFill>
                      <a:schemeClr val="tx1"/>
                    </a:solidFill>
                    <a:latin typeface="Times New Roman" charset="0"/>
                    <a:ea typeface="Times New Roman" charset="0"/>
                    <a:cs typeface="Times New Roman" charset="0"/>
                  </a:defRPr>
                </a:lvl2pPr>
                <a:lvl3pPr marL="810000" indent="-270000" algn="l" defTabSz="914400" rtl="0" eaLnBrk="1" latinLnBrk="0" hangingPunct="1">
                  <a:spcBef>
                    <a:spcPct val="20000"/>
                  </a:spcBef>
                  <a:buClr>
                    <a:srgbClr val="FF0000"/>
                  </a:buClr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Times New Roman" charset="0"/>
                    <a:ea typeface="Times New Roman" charset="0"/>
                    <a:cs typeface="Times New Roman" charset="0"/>
                  </a:defRPr>
                </a:lvl3pPr>
                <a:lvl4pPr marL="1080000" indent="-270000" algn="l" defTabSz="914400" rtl="0" eaLnBrk="1" latinLnBrk="0" hangingPunct="1">
                  <a:spcBef>
                    <a:spcPct val="20000"/>
                  </a:spcBef>
                  <a:buClr>
                    <a:srgbClr val="FF0000"/>
                  </a:buClr>
                  <a:buFont typeface="Arial" pitchFamily="34" charset="0"/>
                  <a:buChar char="–"/>
                  <a:defRPr sz="2000" kern="1200" baseline="0">
                    <a:solidFill>
                      <a:schemeClr val="tx1"/>
                    </a:solidFill>
                    <a:latin typeface="Times New Roman" charset="0"/>
                    <a:ea typeface="Times New Roman" charset="0"/>
                    <a:cs typeface="Times New Roman" charset="0"/>
                  </a:defRPr>
                </a:lvl4pPr>
                <a:lvl5pPr marL="1350000" indent="-270000" algn="l" defTabSz="914400" rtl="0" eaLnBrk="1" latinLnBrk="0" hangingPunct="1">
                  <a:spcBef>
                    <a:spcPct val="20000"/>
                  </a:spcBef>
                  <a:buClr>
                    <a:srgbClr val="FF0000"/>
                  </a:buClr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Times New Roman" charset="0"/>
                    <a:ea typeface="Times New Roman" charset="0"/>
                    <a:cs typeface="Times New Roman" charset="0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Clr>
                    <a:srgbClr val="00B050"/>
                  </a:buClr>
                </a:pPr>
                <a:r>
                  <a:rPr lang="en-US" sz="1200"/>
                  <a:t>Based on IEEE 802.11k [21, 22]</a:t>
                </a:r>
              </a:p>
              <a:p>
                <a:pPr>
                  <a:buClr>
                    <a:srgbClr val="00B050"/>
                  </a:buClr>
                </a:pPr>
                <a:r>
                  <a:rPr lang="en-US" sz="1200"/>
                  <a:t>Beaconing modification [23]</a:t>
                </a:r>
              </a:p>
              <a:p>
                <a:pPr>
                  <a:buClr>
                    <a:srgbClr val="00B050"/>
                  </a:buClr>
                </a:pPr>
                <a:r>
                  <a:rPr lang="en-US" sz="1200"/>
                  <a:t>Multip</a:t>
                </a:r>
                <a:r>
                  <a:rPr lang="es-ES" sz="1200"/>
                  <a:t>le AP </a:t>
                </a:r>
                <a:r>
                  <a:rPr lang="en-US" sz="1200"/>
                  <a:t>[24, 25]</a:t>
                </a:r>
              </a:p>
            </p:txBody>
          </p:sp>
          <p:grpSp>
            <p:nvGrpSpPr>
              <p:cNvPr id="21" name="Group 20"/>
              <p:cNvGrpSpPr/>
              <p:nvPr/>
            </p:nvGrpSpPr>
            <p:grpSpPr>
              <a:xfrm>
                <a:off x="4097112" y="725784"/>
                <a:ext cx="4776880" cy="2330954"/>
                <a:chOff x="4097112" y="685338"/>
                <a:chExt cx="4776880" cy="2330954"/>
              </a:xfrm>
            </p:grpSpPr>
            <p:sp>
              <p:nvSpPr>
                <p:cNvPr id="23" name="Content Placeholder 1"/>
                <p:cNvSpPr txBox="1">
                  <a:spLocks/>
                </p:cNvSpPr>
                <p:nvPr/>
              </p:nvSpPr>
              <p:spPr>
                <a:xfrm rot="5400000">
                  <a:off x="4242092" y="1585458"/>
                  <a:ext cx="467080" cy="757039"/>
                </a:xfrm>
                <a:prstGeom prst="rect">
                  <a:avLst/>
                </a:prstGeom>
                <a:solidFill>
                  <a:srgbClr val="00B0F0">
                    <a:alpha val="25000"/>
                  </a:srgbClr>
                </a:solidFill>
                <a:ln>
                  <a:solidFill>
                    <a:srgbClr val="0432FF"/>
                  </a:solidFill>
                </a:ln>
              </p:spPr>
              <p:txBody>
                <a:bodyPr vert="vert270" lIns="91440" tIns="45720" rIns="91440" bIns="45720" rtlCol="0" anchor="ctr">
                  <a:noAutofit/>
                </a:bodyPr>
                <a:lstStyle>
                  <a:lvl1pPr marL="270000" indent="-270000" algn="l" defTabSz="914400" rtl="0" eaLnBrk="1" latinLnBrk="0" hangingPunct="1">
                    <a:spcBef>
                      <a:spcPct val="20000"/>
                    </a:spcBef>
                    <a:buClr>
                      <a:srgbClr val="FF0000"/>
                    </a:buClr>
                    <a:buFont typeface="Lucida Sans Unicode" pitchFamily="34" charset="0"/>
                    <a:buChar char="▶"/>
                    <a:defRPr sz="2000" kern="1200" baseline="0">
                      <a:solidFill>
                        <a:schemeClr val="tx1"/>
                      </a:solidFill>
                      <a:latin typeface="Times New Roman" charset="0"/>
                      <a:ea typeface="Times New Roman" charset="0"/>
                      <a:cs typeface="Times New Roman" charset="0"/>
                    </a:defRPr>
                  </a:lvl1pPr>
                  <a:lvl2pPr marL="540000" indent="-270000" algn="l" defTabSz="914400" rtl="0" eaLnBrk="1" latinLnBrk="0" hangingPunct="1">
                    <a:spcBef>
                      <a:spcPts val="384"/>
                    </a:spcBef>
                    <a:buClr>
                      <a:srgbClr val="FF0000"/>
                    </a:buClr>
                    <a:buFont typeface="Arial" pitchFamily="34" charset="0"/>
                    <a:buChar char="–"/>
                    <a:defRPr sz="2000" kern="1200" baseline="0">
                      <a:solidFill>
                        <a:schemeClr val="tx1"/>
                      </a:solidFill>
                      <a:latin typeface="Times New Roman" charset="0"/>
                      <a:ea typeface="Times New Roman" charset="0"/>
                      <a:cs typeface="Times New Roman" charset="0"/>
                    </a:defRPr>
                  </a:lvl2pPr>
                  <a:lvl3pPr marL="810000" indent="-270000" algn="l" defTabSz="914400" rtl="0" eaLnBrk="1" latinLnBrk="0" hangingPunct="1">
                    <a:spcBef>
                      <a:spcPct val="20000"/>
                    </a:spcBef>
                    <a:buClr>
                      <a:srgbClr val="FF0000"/>
                    </a:buClr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Times New Roman" charset="0"/>
                      <a:ea typeface="Times New Roman" charset="0"/>
                      <a:cs typeface="Times New Roman" charset="0"/>
                    </a:defRPr>
                  </a:lvl3pPr>
                  <a:lvl4pPr marL="1080000" indent="-270000" algn="l" defTabSz="914400" rtl="0" eaLnBrk="1" latinLnBrk="0" hangingPunct="1">
                    <a:spcBef>
                      <a:spcPct val="20000"/>
                    </a:spcBef>
                    <a:buClr>
                      <a:srgbClr val="FF0000"/>
                    </a:buClr>
                    <a:buFont typeface="Arial" pitchFamily="34" charset="0"/>
                    <a:buChar char="–"/>
                    <a:defRPr sz="2000" kern="1200" baseline="0">
                      <a:solidFill>
                        <a:schemeClr val="tx1"/>
                      </a:solidFill>
                      <a:latin typeface="Times New Roman" charset="0"/>
                      <a:ea typeface="Times New Roman" charset="0"/>
                      <a:cs typeface="Times New Roman" charset="0"/>
                    </a:defRPr>
                  </a:lvl4pPr>
                  <a:lvl5pPr marL="1350000" indent="-270000" algn="l" defTabSz="914400" rtl="0" eaLnBrk="1" latinLnBrk="0" hangingPunct="1">
                    <a:spcBef>
                      <a:spcPct val="20000"/>
                    </a:spcBef>
                    <a:buClr>
                      <a:srgbClr val="FF0000"/>
                    </a:buClr>
                    <a:buFont typeface="Arial" pitchFamily="34" charset="0"/>
                    <a:buChar char="»"/>
                    <a:defRPr sz="2000" kern="1200">
                      <a:solidFill>
                        <a:schemeClr val="tx1"/>
                      </a:solidFill>
                      <a:latin typeface="Times New Roman" charset="0"/>
                      <a:ea typeface="Times New Roman" charset="0"/>
                      <a:cs typeface="Times New Roman" charset="0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buNone/>
                  </a:pPr>
                  <a:r>
                    <a:rPr lang="en-US" sz="1800"/>
                    <a:t>DSC </a:t>
                  </a:r>
                  <a:r>
                    <a:rPr lang="en-US" sz="1100"/>
                    <a:t>[18, 19, 20]</a:t>
                  </a:r>
                  <a:endParaRPr lang="en-US" sz="1400"/>
                </a:p>
              </p:txBody>
            </p:sp>
            <p:sp>
              <p:nvSpPr>
                <p:cNvPr id="24" name="Content Placeholder 1"/>
                <p:cNvSpPr txBox="1">
                  <a:spLocks/>
                </p:cNvSpPr>
                <p:nvPr/>
              </p:nvSpPr>
              <p:spPr>
                <a:xfrm>
                  <a:off x="7073015" y="2368220"/>
                  <a:ext cx="1800977" cy="648072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vert="horz" lIns="91440" tIns="45720" rIns="91440" bIns="45720" rtlCol="0" anchor="ctr">
                  <a:noAutofit/>
                </a:bodyPr>
                <a:lstStyle>
                  <a:lvl1pPr marL="270000" indent="-270000" algn="l" defTabSz="914400" rtl="0" eaLnBrk="1" latinLnBrk="0" hangingPunct="1">
                    <a:spcBef>
                      <a:spcPct val="20000"/>
                    </a:spcBef>
                    <a:buClr>
                      <a:srgbClr val="FF0000"/>
                    </a:buClr>
                    <a:buFont typeface="Lucida Sans Unicode" pitchFamily="34" charset="0"/>
                    <a:buChar char="▶"/>
                    <a:defRPr sz="2000" kern="1200" baseline="0">
                      <a:solidFill>
                        <a:schemeClr val="tx1"/>
                      </a:solidFill>
                      <a:latin typeface="Times New Roman" charset="0"/>
                      <a:ea typeface="Times New Roman" charset="0"/>
                      <a:cs typeface="Times New Roman" charset="0"/>
                    </a:defRPr>
                  </a:lvl1pPr>
                  <a:lvl2pPr marL="540000" indent="-270000" algn="l" defTabSz="914400" rtl="0" eaLnBrk="1" latinLnBrk="0" hangingPunct="1">
                    <a:spcBef>
                      <a:spcPts val="384"/>
                    </a:spcBef>
                    <a:buClr>
                      <a:srgbClr val="FF0000"/>
                    </a:buClr>
                    <a:buFont typeface="Arial" pitchFamily="34" charset="0"/>
                    <a:buChar char="–"/>
                    <a:defRPr sz="2000" kern="1200" baseline="0">
                      <a:solidFill>
                        <a:schemeClr val="tx1"/>
                      </a:solidFill>
                      <a:latin typeface="Times New Roman" charset="0"/>
                      <a:ea typeface="Times New Roman" charset="0"/>
                      <a:cs typeface="Times New Roman" charset="0"/>
                    </a:defRPr>
                  </a:lvl2pPr>
                  <a:lvl3pPr marL="810000" indent="-270000" algn="l" defTabSz="914400" rtl="0" eaLnBrk="1" latinLnBrk="0" hangingPunct="1">
                    <a:spcBef>
                      <a:spcPct val="20000"/>
                    </a:spcBef>
                    <a:buClr>
                      <a:srgbClr val="FF0000"/>
                    </a:buClr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Times New Roman" charset="0"/>
                      <a:ea typeface="Times New Roman" charset="0"/>
                      <a:cs typeface="Times New Roman" charset="0"/>
                    </a:defRPr>
                  </a:lvl3pPr>
                  <a:lvl4pPr marL="1080000" indent="-270000" algn="l" defTabSz="914400" rtl="0" eaLnBrk="1" latinLnBrk="0" hangingPunct="1">
                    <a:spcBef>
                      <a:spcPct val="20000"/>
                    </a:spcBef>
                    <a:buClr>
                      <a:srgbClr val="FF0000"/>
                    </a:buClr>
                    <a:buFont typeface="Arial" pitchFamily="34" charset="0"/>
                    <a:buChar char="–"/>
                    <a:defRPr sz="2000" kern="1200" baseline="0">
                      <a:solidFill>
                        <a:schemeClr val="tx1"/>
                      </a:solidFill>
                      <a:latin typeface="Times New Roman" charset="0"/>
                      <a:ea typeface="Times New Roman" charset="0"/>
                      <a:cs typeface="Times New Roman" charset="0"/>
                    </a:defRPr>
                  </a:lvl4pPr>
                  <a:lvl5pPr marL="1350000" indent="-270000" algn="l" defTabSz="914400" rtl="0" eaLnBrk="1" latinLnBrk="0" hangingPunct="1">
                    <a:spcBef>
                      <a:spcPct val="20000"/>
                    </a:spcBef>
                    <a:buClr>
                      <a:srgbClr val="FF0000"/>
                    </a:buClr>
                    <a:buFont typeface="Arial" pitchFamily="34" charset="0"/>
                    <a:buChar char="»"/>
                    <a:defRPr sz="2000" kern="1200">
                      <a:solidFill>
                        <a:schemeClr val="tx1"/>
                      </a:solidFill>
                      <a:latin typeface="Times New Roman" charset="0"/>
                      <a:ea typeface="Times New Roman" charset="0"/>
                      <a:cs typeface="Times New Roman" charset="0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162000">
                    <a:buClr>
                      <a:srgbClr val="FFC000"/>
                    </a:buClr>
                  </a:pPr>
                  <a:r>
                    <a:rPr lang="en-US" sz="1200"/>
                    <a:t>Based on the Packet Error Rate (PER) [26]</a:t>
                  </a:r>
                </a:p>
                <a:p>
                  <a:pPr marL="162000">
                    <a:buClr>
                      <a:srgbClr val="FFC000"/>
                    </a:buClr>
                  </a:pPr>
                  <a:r>
                    <a:rPr lang="en-US" sz="1200"/>
                    <a:t>Based on experienced collisions [27]</a:t>
                  </a:r>
                </a:p>
              </p:txBody>
            </p:sp>
            <p:sp>
              <p:nvSpPr>
                <p:cNvPr id="25" name="Rectangle 24"/>
                <p:cNvSpPr/>
                <p:nvPr/>
              </p:nvSpPr>
              <p:spPr>
                <a:xfrm>
                  <a:off x="5489616" y="685338"/>
                  <a:ext cx="1440160" cy="655901"/>
                </a:xfrm>
                <a:prstGeom prst="rect">
                  <a:avLst/>
                </a:prstGeom>
                <a:solidFill>
                  <a:srgbClr val="FF0000">
                    <a:alpha val="15000"/>
                  </a:srgbClr>
                </a:solidFill>
                <a:ln w="31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b="1">
                      <a:solidFill>
                        <a:schemeClr val="tx1"/>
                      </a:solidFill>
                      <a:latin typeface="Times New Roman" charset="0"/>
                      <a:ea typeface="Times New Roman" charset="0"/>
                      <a:cs typeface="Times New Roman" charset="0"/>
                    </a:rPr>
                    <a:t>CST adjustment</a:t>
                  </a:r>
                </a:p>
              </p:txBody>
            </p:sp>
            <p:sp>
              <p:nvSpPr>
                <p:cNvPr id="26" name="Left Brace 25"/>
                <p:cNvSpPr/>
                <p:nvPr/>
              </p:nvSpPr>
              <p:spPr>
                <a:xfrm rot="5400000">
                  <a:off x="6103611" y="-216297"/>
                  <a:ext cx="212170" cy="3534967"/>
                </a:xfrm>
                <a:prstGeom prst="leftBrace">
                  <a:avLst>
                    <a:gd name="adj1" fmla="val 0"/>
                    <a:gd name="adj2" fmla="val 50000"/>
                  </a:avLst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sp>
        <p:nvSpPr>
          <p:cNvPr id="30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153919" y="4775166"/>
            <a:ext cx="443268" cy="144016"/>
          </a:xfrm>
        </p:spPr>
        <p:txBody>
          <a:bodyPr/>
          <a:lstStyle/>
          <a:p>
            <a:r>
              <a:rPr lang="nl-NL" sz="2000" smtClean="0">
                <a:latin typeface="Times New Roman" charset="0"/>
                <a:ea typeface="Times New Roman" charset="0"/>
                <a:cs typeface="Times New Roman" charset="0"/>
              </a:rPr>
              <a:t>15</a:t>
            </a:r>
            <a:endParaRPr lang="nl-NL" sz="11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grpSp>
        <p:nvGrpSpPr>
          <p:cNvPr id="35" name="Group 34"/>
          <p:cNvGrpSpPr/>
          <p:nvPr/>
        </p:nvGrpSpPr>
        <p:grpSpPr>
          <a:xfrm>
            <a:off x="233382" y="927492"/>
            <a:ext cx="3834562" cy="3300442"/>
            <a:chOff x="233382" y="927492"/>
            <a:chExt cx="3834562" cy="3300442"/>
          </a:xfrm>
        </p:grpSpPr>
        <p:grpSp>
          <p:nvGrpSpPr>
            <p:cNvPr id="6" name="Group 5"/>
            <p:cNvGrpSpPr/>
            <p:nvPr/>
          </p:nvGrpSpPr>
          <p:grpSpPr>
            <a:xfrm>
              <a:off x="233382" y="927492"/>
              <a:ext cx="3834562" cy="3300442"/>
              <a:chOff x="70878" y="798728"/>
              <a:chExt cx="3834562" cy="3300442"/>
            </a:xfrm>
          </p:grpSpPr>
          <p:sp>
            <p:nvSpPr>
              <p:cNvPr id="22" name="Content Placeholder 1"/>
              <p:cNvSpPr txBox="1">
                <a:spLocks/>
              </p:cNvSpPr>
              <p:nvPr/>
            </p:nvSpPr>
            <p:spPr>
              <a:xfrm>
                <a:off x="2092736" y="2731018"/>
                <a:ext cx="1812704" cy="136815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lIns="91440" tIns="45720" rIns="91440" bIns="45720" rtlCol="0" anchor="ctr">
                <a:noAutofit/>
              </a:bodyPr>
              <a:lstStyle>
                <a:lvl1pPr marL="270000" indent="-270000" algn="l" defTabSz="914400" rtl="0" eaLnBrk="1" latinLnBrk="0" hangingPunct="1">
                  <a:spcBef>
                    <a:spcPct val="20000"/>
                  </a:spcBef>
                  <a:buClr>
                    <a:srgbClr val="FF0000"/>
                  </a:buClr>
                  <a:buFont typeface="Lucida Sans Unicode" pitchFamily="34" charset="0"/>
                  <a:buChar char="▶"/>
                  <a:defRPr sz="2000" kern="1200" baseline="0">
                    <a:solidFill>
                      <a:schemeClr val="tx1"/>
                    </a:solidFill>
                    <a:latin typeface="Times New Roman" charset="0"/>
                    <a:ea typeface="Times New Roman" charset="0"/>
                    <a:cs typeface="Times New Roman" charset="0"/>
                  </a:defRPr>
                </a:lvl1pPr>
                <a:lvl2pPr marL="540000" indent="-270000" algn="l" defTabSz="914400" rtl="0" eaLnBrk="1" latinLnBrk="0" hangingPunct="1">
                  <a:spcBef>
                    <a:spcPts val="384"/>
                  </a:spcBef>
                  <a:buClr>
                    <a:srgbClr val="FF0000"/>
                  </a:buClr>
                  <a:buFont typeface="Arial" pitchFamily="34" charset="0"/>
                  <a:buChar char="–"/>
                  <a:defRPr sz="2000" kern="1200" baseline="0">
                    <a:solidFill>
                      <a:schemeClr val="tx1"/>
                    </a:solidFill>
                    <a:latin typeface="Times New Roman" charset="0"/>
                    <a:ea typeface="Times New Roman" charset="0"/>
                    <a:cs typeface="Times New Roman" charset="0"/>
                  </a:defRPr>
                </a:lvl2pPr>
                <a:lvl3pPr marL="810000" indent="-270000" algn="l" defTabSz="914400" rtl="0" eaLnBrk="1" latinLnBrk="0" hangingPunct="1">
                  <a:spcBef>
                    <a:spcPct val="20000"/>
                  </a:spcBef>
                  <a:buClr>
                    <a:srgbClr val="FF0000"/>
                  </a:buClr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Times New Roman" charset="0"/>
                    <a:ea typeface="Times New Roman" charset="0"/>
                    <a:cs typeface="Times New Roman" charset="0"/>
                  </a:defRPr>
                </a:lvl3pPr>
                <a:lvl4pPr marL="1080000" indent="-270000" algn="l" defTabSz="914400" rtl="0" eaLnBrk="1" latinLnBrk="0" hangingPunct="1">
                  <a:spcBef>
                    <a:spcPct val="20000"/>
                  </a:spcBef>
                  <a:buClr>
                    <a:srgbClr val="FF0000"/>
                  </a:buClr>
                  <a:buFont typeface="Arial" pitchFamily="34" charset="0"/>
                  <a:buChar char="–"/>
                  <a:defRPr sz="2000" kern="1200" baseline="0">
                    <a:solidFill>
                      <a:schemeClr val="tx1"/>
                    </a:solidFill>
                    <a:latin typeface="Times New Roman" charset="0"/>
                    <a:ea typeface="Times New Roman" charset="0"/>
                    <a:cs typeface="Times New Roman" charset="0"/>
                  </a:defRPr>
                </a:lvl4pPr>
                <a:lvl5pPr marL="1350000" indent="-270000" algn="l" defTabSz="914400" rtl="0" eaLnBrk="1" latinLnBrk="0" hangingPunct="1">
                  <a:spcBef>
                    <a:spcPct val="20000"/>
                  </a:spcBef>
                  <a:buClr>
                    <a:srgbClr val="FF0000"/>
                  </a:buClr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Times New Roman" charset="0"/>
                    <a:ea typeface="Times New Roman" charset="0"/>
                    <a:cs typeface="Times New Roman" charset="0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Clr>
                    <a:srgbClr val="00B050"/>
                  </a:buClr>
                </a:pPr>
                <a:r>
                  <a:rPr lang="en-US" sz="1200"/>
                  <a:t>Based on the RTS/CTS mechanism [12]</a:t>
                </a:r>
              </a:p>
              <a:p>
                <a:pPr>
                  <a:buClr>
                    <a:srgbClr val="00B050"/>
                  </a:buClr>
                </a:pPr>
                <a:r>
                  <a:rPr lang="en-US" sz="1200"/>
                  <a:t>Channel measurements [13, 14]</a:t>
                </a:r>
              </a:p>
              <a:p>
                <a:pPr>
                  <a:buClr>
                    <a:srgbClr val="00B050"/>
                  </a:buClr>
                </a:pPr>
                <a:r>
                  <a:rPr lang="en-US" sz="1200"/>
                  <a:t>Channel characteristics inference [15]</a:t>
                </a:r>
              </a:p>
              <a:p>
                <a:pPr>
                  <a:buClr>
                    <a:srgbClr val="00B050"/>
                  </a:buClr>
                </a:pPr>
                <a:r>
                  <a:rPr lang="en-US" sz="1200"/>
                  <a:t>Clustering-based [16, 17]</a:t>
                </a:r>
              </a:p>
            </p:txBody>
          </p:sp>
          <p:grpSp>
            <p:nvGrpSpPr>
              <p:cNvPr id="5" name="Group 4"/>
              <p:cNvGrpSpPr/>
              <p:nvPr/>
            </p:nvGrpSpPr>
            <p:grpSpPr>
              <a:xfrm>
                <a:off x="70878" y="798728"/>
                <a:ext cx="3618537" cy="2280538"/>
                <a:chOff x="70878" y="758282"/>
                <a:chExt cx="3618537" cy="2280538"/>
              </a:xfrm>
            </p:grpSpPr>
            <p:sp>
              <p:nvSpPr>
                <p:cNvPr id="17" name="Content Placeholder 1"/>
                <p:cNvSpPr txBox="1">
                  <a:spLocks/>
                </p:cNvSpPr>
                <p:nvPr/>
              </p:nvSpPr>
              <p:spPr>
                <a:xfrm rot="5400000">
                  <a:off x="628034" y="1321801"/>
                  <a:ext cx="467080" cy="1430240"/>
                </a:xfrm>
                <a:prstGeom prst="rect">
                  <a:avLst/>
                </a:prstGeom>
                <a:solidFill>
                  <a:srgbClr val="00B0F0">
                    <a:alpha val="25000"/>
                  </a:srgbClr>
                </a:solidFill>
                <a:ln>
                  <a:solidFill>
                    <a:srgbClr val="0432FF"/>
                  </a:solidFill>
                </a:ln>
              </p:spPr>
              <p:txBody>
                <a:bodyPr vert="vert270" lIns="91440" tIns="45720" rIns="91440" bIns="45720" rtlCol="0" anchor="ctr">
                  <a:noAutofit/>
                </a:bodyPr>
                <a:lstStyle>
                  <a:lvl1pPr marL="270000" indent="-270000" algn="l" defTabSz="914400" rtl="0" eaLnBrk="1" latinLnBrk="0" hangingPunct="1">
                    <a:spcBef>
                      <a:spcPct val="20000"/>
                    </a:spcBef>
                    <a:buClr>
                      <a:srgbClr val="FF0000"/>
                    </a:buClr>
                    <a:buFont typeface="Lucida Sans Unicode" pitchFamily="34" charset="0"/>
                    <a:buChar char="▶"/>
                    <a:defRPr sz="2000" kern="1200" baseline="0">
                      <a:solidFill>
                        <a:schemeClr val="tx1"/>
                      </a:solidFill>
                      <a:latin typeface="Times New Roman" charset="0"/>
                      <a:ea typeface="Times New Roman" charset="0"/>
                      <a:cs typeface="Times New Roman" charset="0"/>
                    </a:defRPr>
                  </a:lvl1pPr>
                  <a:lvl2pPr marL="540000" indent="-270000" algn="l" defTabSz="914400" rtl="0" eaLnBrk="1" latinLnBrk="0" hangingPunct="1">
                    <a:spcBef>
                      <a:spcPts val="384"/>
                    </a:spcBef>
                    <a:buClr>
                      <a:srgbClr val="FF0000"/>
                    </a:buClr>
                    <a:buFont typeface="Arial" pitchFamily="34" charset="0"/>
                    <a:buChar char="–"/>
                    <a:defRPr sz="2000" kern="1200" baseline="0">
                      <a:solidFill>
                        <a:schemeClr val="tx1"/>
                      </a:solidFill>
                      <a:latin typeface="Times New Roman" charset="0"/>
                      <a:ea typeface="Times New Roman" charset="0"/>
                      <a:cs typeface="Times New Roman" charset="0"/>
                    </a:defRPr>
                  </a:lvl2pPr>
                  <a:lvl3pPr marL="810000" indent="-270000" algn="l" defTabSz="914400" rtl="0" eaLnBrk="1" latinLnBrk="0" hangingPunct="1">
                    <a:spcBef>
                      <a:spcPct val="20000"/>
                    </a:spcBef>
                    <a:buClr>
                      <a:srgbClr val="FF0000"/>
                    </a:buClr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Times New Roman" charset="0"/>
                      <a:ea typeface="Times New Roman" charset="0"/>
                      <a:cs typeface="Times New Roman" charset="0"/>
                    </a:defRPr>
                  </a:lvl3pPr>
                  <a:lvl4pPr marL="1080000" indent="-270000" algn="l" defTabSz="914400" rtl="0" eaLnBrk="1" latinLnBrk="0" hangingPunct="1">
                    <a:spcBef>
                      <a:spcPct val="20000"/>
                    </a:spcBef>
                    <a:buClr>
                      <a:srgbClr val="FF0000"/>
                    </a:buClr>
                    <a:buFont typeface="Arial" pitchFamily="34" charset="0"/>
                    <a:buChar char="–"/>
                    <a:defRPr sz="2000" kern="1200" baseline="0">
                      <a:solidFill>
                        <a:schemeClr val="tx1"/>
                      </a:solidFill>
                      <a:latin typeface="Times New Roman" charset="0"/>
                      <a:ea typeface="Times New Roman" charset="0"/>
                      <a:cs typeface="Times New Roman" charset="0"/>
                    </a:defRPr>
                  </a:lvl4pPr>
                  <a:lvl5pPr marL="1350000" indent="-270000" algn="l" defTabSz="914400" rtl="0" eaLnBrk="1" latinLnBrk="0" hangingPunct="1">
                    <a:spcBef>
                      <a:spcPct val="20000"/>
                    </a:spcBef>
                    <a:buClr>
                      <a:srgbClr val="FF0000"/>
                    </a:buClr>
                    <a:buFont typeface="Arial" pitchFamily="34" charset="0"/>
                    <a:buChar char="»"/>
                    <a:defRPr sz="2000" kern="1200">
                      <a:solidFill>
                        <a:schemeClr val="tx1"/>
                      </a:solidFill>
                      <a:latin typeface="Times New Roman" charset="0"/>
                      <a:ea typeface="Times New Roman" charset="0"/>
                      <a:cs typeface="Times New Roman" charset="0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buNone/>
                  </a:pPr>
                  <a:r>
                    <a:rPr lang="en-US" sz="1800"/>
                    <a:t>Energy saving</a:t>
                  </a:r>
                </a:p>
              </p:txBody>
            </p:sp>
            <p:sp>
              <p:nvSpPr>
                <p:cNvPr id="19" name="Content Placeholder 1"/>
                <p:cNvSpPr txBox="1">
                  <a:spLocks/>
                </p:cNvSpPr>
                <p:nvPr/>
              </p:nvSpPr>
              <p:spPr>
                <a:xfrm>
                  <a:off x="70878" y="2390748"/>
                  <a:ext cx="1530306" cy="648072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vert="horz" lIns="91440" tIns="45720" rIns="91440" bIns="45720" rtlCol="0" anchor="ctr">
                  <a:noAutofit/>
                </a:bodyPr>
                <a:lstStyle>
                  <a:lvl1pPr marL="270000" indent="-270000" algn="l" defTabSz="914400" rtl="0" eaLnBrk="1" latinLnBrk="0" hangingPunct="1">
                    <a:spcBef>
                      <a:spcPct val="20000"/>
                    </a:spcBef>
                    <a:buClr>
                      <a:srgbClr val="FF0000"/>
                    </a:buClr>
                    <a:buFont typeface="Lucida Sans Unicode" pitchFamily="34" charset="0"/>
                    <a:buChar char="▶"/>
                    <a:defRPr sz="2000" kern="1200" baseline="0">
                      <a:solidFill>
                        <a:schemeClr val="tx1"/>
                      </a:solidFill>
                      <a:latin typeface="Times New Roman" charset="0"/>
                      <a:ea typeface="Times New Roman" charset="0"/>
                      <a:cs typeface="Times New Roman" charset="0"/>
                    </a:defRPr>
                  </a:lvl1pPr>
                  <a:lvl2pPr marL="540000" indent="-270000" algn="l" defTabSz="914400" rtl="0" eaLnBrk="1" latinLnBrk="0" hangingPunct="1">
                    <a:spcBef>
                      <a:spcPts val="384"/>
                    </a:spcBef>
                    <a:buClr>
                      <a:srgbClr val="FF0000"/>
                    </a:buClr>
                    <a:buFont typeface="Arial" pitchFamily="34" charset="0"/>
                    <a:buChar char="–"/>
                    <a:defRPr sz="2000" kern="1200" baseline="0">
                      <a:solidFill>
                        <a:schemeClr val="tx1"/>
                      </a:solidFill>
                      <a:latin typeface="Times New Roman" charset="0"/>
                      <a:ea typeface="Times New Roman" charset="0"/>
                      <a:cs typeface="Times New Roman" charset="0"/>
                    </a:defRPr>
                  </a:lvl2pPr>
                  <a:lvl3pPr marL="810000" indent="-270000" algn="l" defTabSz="914400" rtl="0" eaLnBrk="1" latinLnBrk="0" hangingPunct="1">
                    <a:spcBef>
                      <a:spcPct val="20000"/>
                    </a:spcBef>
                    <a:buClr>
                      <a:srgbClr val="FF0000"/>
                    </a:buClr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Times New Roman" charset="0"/>
                      <a:ea typeface="Times New Roman" charset="0"/>
                      <a:cs typeface="Times New Roman" charset="0"/>
                    </a:defRPr>
                  </a:lvl3pPr>
                  <a:lvl4pPr marL="1080000" indent="-270000" algn="l" defTabSz="914400" rtl="0" eaLnBrk="1" latinLnBrk="0" hangingPunct="1">
                    <a:spcBef>
                      <a:spcPct val="20000"/>
                    </a:spcBef>
                    <a:buClr>
                      <a:srgbClr val="FF0000"/>
                    </a:buClr>
                    <a:buFont typeface="Arial" pitchFamily="34" charset="0"/>
                    <a:buChar char="–"/>
                    <a:defRPr sz="2000" kern="1200" baseline="0">
                      <a:solidFill>
                        <a:schemeClr val="tx1"/>
                      </a:solidFill>
                      <a:latin typeface="Times New Roman" charset="0"/>
                      <a:ea typeface="Times New Roman" charset="0"/>
                      <a:cs typeface="Times New Roman" charset="0"/>
                    </a:defRPr>
                  </a:lvl4pPr>
                  <a:lvl5pPr marL="1350000" indent="-270000" algn="l" defTabSz="914400" rtl="0" eaLnBrk="1" latinLnBrk="0" hangingPunct="1">
                    <a:spcBef>
                      <a:spcPct val="20000"/>
                    </a:spcBef>
                    <a:buClr>
                      <a:srgbClr val="FF0000"/>
                    </a:buClr>
                    <a:buFont typeface="Arial" pitchFamily="34" charset="0"/>
                    <a:buChar char="»"/>
                    <a:defRPr sz="2000" kern="1200">
                      <a:solidFill>
                        <a:schemeClr val="tx1"/>
                      </a:solidFill>
                      <a:latin typeface="Times New Roman" charset="0"/>
                      <a:ea typeface="Times New Roman" charset="0"/>
                      <a:cs typeface="Times New Roman" charset="0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162000">
                    <a:buClr>
                      <a:srgbClr val="0432FF"/>
                    </a:buClr>
                  </a:pPr>
                  <a:r>
                    <a:rPr lang="en-US" sz="1200"/>
                    <a:t>Based on the RTS/CTS mechanism [7, 8, 9, 10, 11]</a:t>
                  </a:r>
                </a:p>
              </p:txBody>
            </p:sp>
            <p:sp>
              <p:nvSpPr>
                <p:cNvPr id="2" name="Rectangle 1"/>
                <p:cNvSpPr/>
                <p:nvPr/>
              </p:nvSpPr>
              <p:spPr>
                <a:xfrm>
                  <a:off x="1241144" y="758282"/>
                  <a:ext cx="1440160" cy="655901"/>
                </a:xfrm>
                <a:prstGeom prst="rect">
                  <a:avLst/>
                </a:prstGeom>
                <a:solidFill>
                  <a:srgbClr val="FF0000">
                    <a:alpha val="15000"/>
                  </a:srgbClr>
                </a:solidFill>
                <a:ln w="31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b="1">
                      <a:solidFill>
                        <a:schemeClr val="tx1"/>
                      </a:solidFill>
                      <a:latin typeface="Times New Roman" charset="0"/>
                      <a:ea typeface="Times New Roman" charset="0"/>
                      <a:cs typeface="Times New Roman" charset="0"/>
                    </a:rPr>
                    <a:t>Power Adaptation</a:t>
                  </a:r>
                </a:p>
              </p:txBody>
            </p:sp>
            <p:sp>
              <p:nvSpPr>
                <p:cNvPr id="8" name="Rectangle 7"/>
                <p:cNvSpPr/>
                <p:nvPr/>
              </p:nvSpPr>
              <p:spPr>
                <a:xfrm>
                  <a:off x="2125890" y="1803381"/>
                  <a:ext cx="1563525" cy="466799"/>
                </a:xfrm>
                <a:prstGeom prst="rect">
                  <a:avLst/>
                </a:prstGeom>
                <a:solidFill>
                  <a:srgbClr val="00B050">
                    <a:alpha val="31000"/>
                  </a:srgbClr>
                </a:solidFill>
                <a:ln w="31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>
                      <a:solidFill>
                        <a:schemeClr val="tx1"/>
                      </a:solidFill>
                      <a:latin typeface="Times New Roman" charset="0"/>
                      <a:ea typeface="Times New Roman" charset="0"/>
                      <a:cs typeface="Times New Roman" charset="0"/>
                    </a:rPr>
                    <a:t>Throughput enhancement</a:t>
                  </a:r>
                </a:p>
              </p:txBody>
            </p:sp>
          </p:grpSp>
        </p:grpSp>
        <p:sp>
          <p:nvSpPr>
            <p:cNvPr id="31" name="Left Brace 30"/>
            <p:cNvSpPr/>
            <p:nvPr/>
          </p:nvSpPr>
          <p:spPr>
            <a:xfrm rot="5400000">
              <a:off x="2017642" y="603227"/>
              <a:ext cx="212170" cy="2331043"/>
            </a:xfrm>
            <a:prstGeom prst="leftBrace">
              <a:avLst>
                <a:gd name="adj1" fmla="val 0"/>
                <a:gd name="adj2" fmla="val 50000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3982106" y="2439672"/>
            <a:ext cx="1456075" cy="1085743"/>
            <a:chOff x="3982106" y="2439672"/>
            <a:chExt cx="1456075" cy="1085743"/>
          </a:xfrm>
        </p:grpSpPr>
        <p:grpSp>
          <p:nvGrpSpPr>
            <p:cNvPr id="9" name="Group 8"/>
            <p:cNvGrpSpPr/>
            <p:nvPr/>
          </p:nvGrpSpPr>
          <p:grpSpPr>
            <a:xfrm>
              <a:off x="3982106" y="2837662"/>
              <a:ext cx="1456075" cy="687753"/>
              <a:chOff x="4167161" y="2977538"/>
              <a:chExt cx="1456075" cy="687753"/>
            </a:xfrm>
          </p:grpSpPr>
          <p:sp>
            <p:nvSpPr>
              <p:cNvPr id="32" name="Rectangle 31"/>
              <p:cNvSpPr/>
              <p:nvPr/>
            </p:nvSpPr>
            <p:spPr>
              <a:xfrm>
                <a:off x="4331623" y="2977538"/>
                <a:ext cx="1178477" cy="687753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4167161" y="2977538"/>
                <a:ext cx="145607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>
                    <a:latin typeface="Times New Roman" charset="0"/>
                    <a:ea typeface="Times New Roman" charset="0"/>
                    <a:cs typeface="Times New Roman" charset="0"/>
                  </a:rPr>
                  <a:t>Proposed for the IEEE 802.11ax amendment</a:t>
                </a:r>
              </a:p>
            </p:txBody>
          </p:sp>
        </p:grpSp>
        <p:cxnSp>
          <p:nvCxnSpPr>
            <p:cNvPr id="33" name="Straight Arrow Connector 32"/>
            <p:cNvCxnSpPr>
              <a:stCxn id="32" idx="0"/>
              <a:endCxn id="23" idx="3"/>
            </p:cNvCxnSpPr>
            <p:nvPr/>
          </p:nvCxnSpPr>
          <p:spPr>
            <a:xfrm flipH="1" flipV="1">
              <a:off x="4710144" y="2439672"/>
              <a:ext cx="25663" cy="39799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62971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Transmit Power and CST Relationship</a:t>
            </a:r>
          </a:p>
        </p:txBody>
      </p:sp>
      <p:sp>
        <p:nvSpPr>
          <p:cNvPr id="6" name="Content Placeholder 1"/>
          <p:cNvSpPr>
            <a:spLocks noGrp="1"/>
          </p:cNvSpPr>
          <p:nvPr>
            <p:ph idx="1"/>
          </p:nvPr>
        </p:nvSpPr>
        <p:spPr>
          <a:xfrm>
            <a:off x="1019027" y="3507854"/>
            <a:ext cx="7841839" cy="1080120"/>
          </a:xfrm>
          <a:ln>
            <a:solidFill>
              <a:srgbClr val="FF0000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1600" dirty="0"/>
              <a:t>The maximum transmit power in a STA is constrained by the Power Detection (PD) level:</a:t>
            </a:r>
            <a:endParaRPr lang="en-US" sz="1600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2255" y="4016899"/>
            <a:ext cx="7614595" cy="38839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 rot="16200000">
            <a:off x="102653" y="3732381"/>
            <a:ext cx="1076468" cy="634717"/>
          </a:xfrm>
          <a:prstGeom prst="rect">
            <a:avLst/>
          </a:prstGeom>
          <a:solidFill>
            <a:srgbClr val="FF0000">
              <a:alpha val="35000"/>
            </a:srgbClr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IEEE 802.11ax</a:t>
            </a:r>
          </a:p>
        </p:txBody>
      </p:sp>
      <p:sp>
        <p:nvSpPr>
          <p:cNvPr id="9" name="Content Placeholder 1"/>
          <p:cNvSpPr txBox="1">
            <a:spLocks/>
          </p:cNvSpPr>
          <p:nvPr/>
        </p:nvSpPr>
        <p:spPr>
          <a:xfrm>
            <a:off x="323528" y="1046854"/>
            <a:ext cx="4028692" cy="1990287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70000" indent="-270000" algn="l" defTabSz="914400" rtl="0" eaLnBrk="1" latinLnBrk="0" hangingPunct="1">
              <a:spcBef>
                <a:spcPct val="20000"/>
              </a:spcBef>
              <a:buClr>
                <a:srgbClr val="FF0000"/>
              </a:buClr>
              <a:buFont typeface="Lucida Sans Unicode" pitchFamily="34" charset="0"/>
              <a:buChar char="▶"/>
              <a:defRPr sz="2000" kern="1200" baseline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1pPr>
            <a:lvl2pPr marL="540000" indent="-270000" algn="l" defTabSz="914400" rtl="0" eaLnBrk="1" latinLnBrk="0" hangingPunct="1">
              <a:spcBef>
                <a:spcPts val="384"/>
              </a:spcBef>
              <a:buClr>
                <a:srgbClr val="FF0000"/>
              </a:buClr>
              <a:buFont typeface="Arial" pitchFamily="34" charset="0"/>
              <a:buChar char="–"/>
              <a:defRPr sz="2000" kern="1200" baseline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2pPr>
            <a:lvl3pPr marL="810000" indent="-270000" algn="l" defTabSz="914400" rtl="0" eaLnBrk="1" latinLnBrk="0" hangingPunct="1">
              <a:spcBef>
                <a:spcPct val="20000"/>
              </a:spcBef>
              <a:buClr>
                <a:srgbClr val="FF0000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3pPr>
            <a:lvl4pPr marL="1080000" indent="-270000" algn="l" defTabSz="914400" rtl="0" eaLnBrk="1" latinLnBrk="0" hangingPunct="1">
              <a:spcBef>
                <a:spcPct val="20000"/>
              </a:spcBef>
              <a:buClr>
                <a:srgbClr val="FF0000"/>
              </a:buClr>
              <a:buFont typeface="Arial" pitchFamily="34" charset="0"/>
              <a:buChar char="–"/>
              <a:defRPr sz="2000" kern="1200" baseline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4pPr>
            <a:lvl5pPr marL="1350000" indent="-270000" algn="l" defTabSz="914400" rtl="0" eaLnBrk="1" latinLnBrk="0" hangingPunct="1">
              <a:spcBef>
                <a:spcPct val="20000"/>
              </a:spcBef>
              <a:buClr>
                <a:srgbClr val="FF0000"/>
              </a:buClr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Naive principle: </a:t>
            </a:r>
            <a:r>
              <a:rPr lang="en-US" sz="1600" i="1" dirty="0"/>
              <a:t>“to shout, you need to listen more carefully”</a:t>
            </a:r>
          </a:p>
          <a:p>
            <a:endParaRPr lang="en-US" sz="1600" dirty="0"/>
          </a:p>
          <a:p>
            <a:r>
              <a:rPr lang="en-US" sz="1600" dirty="0"/>
              <a:t>The necessary transmit power can be computed according to the CCA</a:t>
            </a:r>
          </a:p>
          <a:p>
            <a:endParaRPr lang="en-US" sz="1600" dirty="0"/>
          </a:p>
          <a:p>
            <a:r>
              <a:rPr lang="en-US" sz="1600" dirty="0"/>
              <a:t>Previous work [28, 29, 30]</a:t>
            </a:r>
            <a:endParaRPr lang="en-US" sz="1600" dirty="0" smtClean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3815" y="690478"/>
            <a:ext cx="3676164" cy="2706589"/>
          </a:xfrm>
          <a:prstGeom prst="rect">
            <a:avLst/>
          </a:prstGeom>
        </p:spPr>
      </p:pic>
      <p:sp>
        <p:nvSpPr>
          <p:cNvPr id="11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153919" y="4775166"/>
            <a:ext cx="443268" cy="144016"/>
          </a:xfrm>
        </p:spPr>
        <p:txBody>
          <a:bodyPr/>
          <a:lstStyle/>
          <a:p>
            <a:r>
              <a:rPr lang="nl-NL" sz="2000" smtClean="0">
                <a:latin typeface="Times New Roman" charset="0"/>
                <a:ea typeface="Times New Roman" charset="0"/>
                <a:cs typeface="Times New Roman" charset="0"/>
              </a:rPr>
              <a:t>16</a:t>
            </a:r>
            <a:endParaRPr lang="nl-NL" sz="11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6828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31840" y="1995686"/>
            <a:ext cx="5904656" cy="1080120"/>
          </a:xfrm>
        </p:spPr>
        <p:txBody>
          <a:bodyPr/>
          <a:lstStyle/>
          <a:p>
            <a:r>
              <a:rPr lang="en-US" sz="4400" dirty="0"/>
              <a:t>Reinforcement Learning for enhancing SR</a:t>
            </a:r>
          </a:p>
        </p:txBody>
      </p:sp>
    </p:spTree>
    <p:extLst>
      <p:ext uri="{BB962C8B-B14F-4D97-AF65-F5344CB8AC3E}">
        <p14:creationId xmlns:p14="http://schemas.microsoft.com/office/powerpoint/2010/main" val="2124034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www.isaziconsulting.co.za/images/MachineLearningDiagra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123478"/>
            <a:ext cx="6264696" cy="4481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2843808" y="3075806"/>
            <a:ext cx="3384376" cy="1647330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1"/>
          <p:cNvSpPr>
            <a:spLocks noGrp="1"/>
          </p:cNvSpPr>
          <p:nvPr>
            <p:ph idx="1"/>
          </p:nvPr>
        </p:nvSpPr>
        <p:spPr>
          <a:xfrm>
            <a:off x="2411760" y="1059582"/>
            <a:ext cx="4176464" cy="1224136"/>
          </a:xfrm>
          <a:solidFill>
            <a:schemeClr val="bg1"/>
          </a:solidFill>
          <a:ln>
            <a:solidFill>
              <a:srgbClr val="FF0000"/>
            </a:solidFill>
          </a:ln>
        </p:spPr>
        <p:txBody>
          <a:bodyPr/>
          <a:lstStyle/>
          <a:p>
            <a:r>
              <a:rPr lang="en-US" sz="1600"/>
              <a:t>WNs strongly interact with the environment</a:t>
            </a:r>
          </a:p>
          <a:p>
            <a:r>
              <a:rPr lang="en-US" sz="1600"/>
              <a:t>High variability</a:t>
            </a:r>
          </a:p>
          <a:p>
            <a:r>
              <a:rPr lang="en-US" sz="1600"/>
              <a:t>Training a system may be infeasible and not practical</a:t>
            </a:r>
          </a:p>
        </p:txBody>
      </p:sp>
      <p:sp>
        <p:nvSpPr>
          <p:cNvPr id="6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153919" y="4775166"/>
            <a:ext cx="443268" cy="144016"/>
          </a:xfrm>
        </p:spPr>
        <p:txBody>
          <a:bodyPr/>
          <a:lstStyle/>
          <a:p>
            <a:r>
              <a:rPr lang="nl-NL" sz="2000" smtClean="0">
                <a:latin typeface="Times New Roman" charset="0"/>
                <a:ea typeface="Times New Roman" charset="0"/>
                <a:cs typeface="Times New Roman" charset="0"/>
              </a:rPr>
              <a:t>18</a:t>
            </a:r>
            <a:endParaRPr lang="nl-NL" sz="11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5900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0488" y="1518889"/>
            <a:ext cx="3577278" cy="1442451"/>
          </a:xfr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Reinforcement Learning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043608" y="2776924"/>
            <a:ext cx="153318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US" sz="1400" dirty="0" err="1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16488" y="731152"/>
            <a:ext cx="8748000" cy="639899"/>
          </a:xfrm>
          <a:prstGeom prst="rect">
            <a:avLst/>
          </a:prstGeom>
          <a:solidFill>
            <a:srgbClr val="FFE8CF"/>
          </a:solidFill>
          <a:ln>
            <a:solidFill>
              <a:srgbClr val="FF9C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An agent attempts to </a:t>
            </a:r>
            <a:r>
              <a:rPr lang="en-US" sz="2000" b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learn a policy</a:t>
            </a:r>
            <a:r>
              <a:rPr lang="en-US" sz="2000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 given the observations it does. The goal is to </a:t>
            </a:r>
            <a:r>
              <a:rPr lang="en-US" sz="2000" b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maximise</a:t>
            </a:r>
            <a:r>
              <a:rPr lang="en-US" sz="2000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 the expected future cumulative reward.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624368" y="1606592"/>
            <a:ext cx="3809730" cy="1179690"/>
            <a:chOff x="-29818" y="1625946"/>
            <a:chExt cx="3809730" cy="1179690"/>
          </a:xfrm>
        </p:grpSpPr>
        <p:grpSp>
          <p:nvGrpSpPr>
            <p:cNvPr id="19" name="Group 18"/>
            <p:cNvGrpSpPr/>
            <p:nvPr/>
          </p:nvGrpSpPr>
          <p:grpSpPr>
            <a:xfrm>
              <a:off x="-29818" y="1627015"/>
              <a:ext cx="3809730" cy="1169551"/>
              <a:chOff x="3077746" y="2219799"/>
              <a:chExt cx="3809730" cy="1169551"/>
            </a:xfrm>
          </p:grpSpPr>
          <p:sp>
            <p:nvSpPr>
              <p:cNvPr id="9" name="Rectangle 8"/>
              <p:cNvSpPr/>
              <p:nvPr/>
            </p:nvSpPr>
            <p:spPr>
              <a:xfrm>
                <a:off x="3077746" y="2393082"/>
                <a:ext cx="1649310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r>
                  <a:rPr lang="en-US" sz="1400">
                    <a:latin typeface="Times New Roman" charset="0"/>
                    <a:ea typeface="Times New Roman" charset="0"/>
                    <a:cs typeface="Times New Roman" charset="0"/>
                  </a:rPr>
                  <a:t>   MDP formulation:</a:t>
                </a:r>
                <a:endParaRPr lang="en-US" sz="1400" dirty="0" err="1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317356" y="2694171"/>
                <a:ext cx="1170090" cy="156592"/>
              </a:xfrm>
              <a:prstGeom prst="rect">
                <a:avLst/>
              </a:prstGeom>
            </p:spPr>
          </p:pic>
          <p:sp>
            <p:nvSpPr>
              <p:cNvPr id="18" name="Rectangle 17"/>
              <p:cNvSpPr/>
              <p:nvPr/>
            </p:nvSpPr>
            <p:spPr>
              <a:xfrm>
                <a:off x="4917765" y="2219799"/>
                <a:ext cx="1969711" cy="116955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charset="0"/>
                  <a:buChar char="•"/>
                </a:pPr>
                <a:r>
                  <a:rPr lang="en-US" sz="1400" dirty="0" err="1">
                    <a:latin typeface="Times New Roman" charset="0"/>
                    <a:ea typeface="Times New Roman" charset="0"/>
                    <a:cs typeface="Times New Roman" charset="0"/>
                  </a:rPr>
                  <a:t>S: set of states</a:t>
                </a: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1400" dirty="0" err="1">
                    <a:latin typeface="Times New Roman" charset="0"/>
                    <a:ea typeface="Times New Roman" charset="0"/>
                    <a:cs typeface="Times New Roman" charset="0"/>
                  </a:rPr>
                  <a:t>A: set of actions</a:t>
                </a: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1400" dirty="0" err="1">
                    <a:latin typeface="Times New Roman" charset="0"/>
                    <a:ea typeface="Times New Roman" charset="0"/>
                    <a:cs typeface="Times New Roman" charset="0"/>
                  </a:rPr>
                  <a:t>R</a:t>
                </a:r>
                <a:r>
                  <a:rPr lang="en-US" sz="1400" baseline="-25000" dirty="0" err="1">
                    <a:latin typeface="Times New Roman" charset="0"/>
                    <a:ea typeface="Times New Roman" charset="0"/>
                    <a:cs typeface="Times New Roman" charset="0"/>
                  </a:rPr>
                  <a:t>a,s</a:t>
                </a:r>
                <a:r>
                  <a:rPr lang="en-US" sz="1400" dirty="0" err="1">
                    <a:latin typeface="Times New Roman" charset="0"/>
                    <a:ea typeface="Times New Roman" charset="0"/>
                    <a:cs typeface="Times New Roman" charset="0"/>
                  </a:rPr>
                  <a:t>: reward</a:t>
                </a: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1400" dirty="0" err="1">
                    <a:latin typeface="Times New Roman" charset="0"/>
                    <a:ea typeface="Times New Roman" charset="0"/>
                    <a:cs typeface="Times New Roman" charset="0"/>
                  </a:rPr>
                  <a:t>T(s,a,s</a:t>
                </a:r>
                <a:r>
                  <a:rPr lang="es-ES" sz="1400" dirty="0" err="1">
                    <a:latin typeface="Times New Roman" charset="0"/>
                    <a:ea typeface="Times New Roman" charset="0"/>
                    <a:cs typeface="Times New Roman" charset="0"/>
                  </a:rPr>
                  <a:t>’</a:t>
                </a:r>
                <a:r>
                  <a:rPr lang="en-US" sz="1400" dirty="0" err="1">
                    <a:latin typeface="Times New Roman" charset="0"/>
                    <a:ea typeface="Times New Roman" charset="0"/>
                    <a:cs typeface="Times New Roman" charset="0"/>
                  </a:rPr>
                  <a:t>): transition probability</a:t>
                </a:r>
              </a:p>
            </p:txBody>
          </p:sp>
        </p:grpSp>
        <p:sp>
          <p:nvSpPr>
            <p:cNvPr id="22" name="Left Brace 21"/>
            <p:cNvSpPr/>
            <p:nvPr/>
          </p:nvSpPr>
          <p:spPr>
            <a:xfrm>
              <a:off x="1570591" y="1625946"/>
              <a:ext cx="239610" cy="1179690"/>
            </a:xfrm>
            <a:prstGeom prst="lef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Content Placeholder 1"/>
          <p:cNvSpPr txBox="1">
            <a:spLocks/>
          </p:cNvSpPr>
          <p:nvPr/>
        </p:nvSpPr>
        <p:spPr>
          <a:xfrm>
            <a:off x="646181" y="3171558"/>
            <a:ext cx="4395843" cy="10295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70000" indent="-270000" algn="l" defTabSz="914400" rtl="0" eaLnBrk="1" latinLnBrk="0" hangingPunct="1">
              <a:spcBef>
                <a:spcPct val="20000"/>
              </a:spcBef>
              <a:buClr>
                <a:srgbClr val="FF0000"/>
              </a:buClr>
              <a:buFont typeface="Lucida Sans Unicode" pitchFamily="34" charset="0"/>
              <a:buChar char="▶"/>
              <a:defRPr sz="2000" kern="1200" baseline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1pPr>
            <a:lvl2pPr marL="540000" indent="-270000" algn="l" defTabSz="914400" rtl="0" eaLnBrk="1" latinLnBrk="0" hangingPunct="1">
              <a:spcBef>
                <a:spcPts val="384"/>
              </a:spcBef>
              <a:buClr>
                <a:srgbClr val="FF0000"/>
              </a:buClr>
              <a:buFont typeface="Arial" pitchFamily="34" charset="0"/>
              <a:buChar char="–"/>
              <a:defRPr sz="2000" kern="1200" baseline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2pPr>
            <a:lvl3pPr marL="810000" indent="-270000" algn="l" defTabSz="914400" rtl="0" eaLnBrk="1" latinLnBrk="0" hangingPunct="1">
              <a:spcBef>
                <a:spcPct val="20000"/>
              </a:spcBef>
              <a:buClr>
                <a:srgbClr val="FF0000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3pPr>
            <a:lvl4pPr marL="1080000" indent="-270000" algn="l" defTabSz="914400" rtl="0" eaLnBrk="1" latinLnBrk="0" hangingPunct="1">
              <a:spcBef>
                <a:spcPct val="20000"/>
              </a:spcBef>
              <a:buClr>
                <a:srgbClr val="FF0000"/>
              </a:buClr>
              <a:buFont typeface="Arial" pitchFamily="34" charset="0"/>
              <a:buChar char="–"/>
              <a:defRPr sz="2000" kern="1200" baseline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4pPr>
            <a:lvl5pPr marL="1350000" indent="-270000" algn="l" defTabSz="914400" rtl="0" eaLnBrk="1" latinLnBrk="0" hangingPunct="1">
              <a:spcBef>
                <a:spcPct val="20000"/>
              </a:spcBef>
              <a:buClr>
                <a:srgbClr val="FF0000"/>
              </a:buClr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/>
              <a:t>No supervisor (only reward signal)</a:t>
            </a:r>
          </a:p>
          <a:p>
            <a:r>
              <a:rPr lang="en-US" sz="1800"/>
              <a:t>Delayed feedback &amp; sequentiality</a:t>
            </a:r>
          </a:p>
          <a:p>
            <a:r>
              <a:rPr lang="en-US" sz="1800"/>
              <a:t>Actions affect the environment</a:t>
            </a:r>
          </a:p>
        </p:txBody>
      </p:sp>
      <p:sp>
        <p:nvSpPr>
          <p:cNvPr id="25" name="Rectangle 24"/>
          <p:cNvSpPr/>
          <p:nvPr/>
        </p:nvSpPr>
        <p:spPr>
          <a:xfrm>
            <a:off x="4852971" y="3352070"/>
            <a:ext cx="3350191" cy="646331"/>
          </a:xfrm>
          <a:prstGeom prst="rect">
            <a:avLst/>
          </a:prstGeom>
          <a:solidFill>
            <a:srgbClr val="00B0F0">
              <a:alpha val="27000"/>
            </a:srgbClr>
          </a:solidFill>
          <a:ln>
            <a:solidFill>
              <a:srgbClr val="0432FF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b="1">
                <a:latin typeface="Times New Roman" charset="0"/>
                <a:ea typeface="Times New Roman" charset="0"/>
                <a:cs typeface="Times New Roman" charset="0"/>
              </a:rPr>
              <a:t>Examples: </a:t>
            </a:r>
          </a:p>
          <a:p>
            <a:pPr algn="ctr"/>
            <a:r>
              <a:rPr lang="en-US" dirty="0" err="1">
                <a:latin typeface="Times New Roman" charset="0"/>
                <a:ea typeface="Times New Roman" charset="0"/>
                <a:cs typeface="Times New Roman" charset="0"/>
              </a:rPr>
              <a:t>Q-learning, SARSA, TD-learning</a:t>
            </a:r>
            <a:endParaRPr lang="en-US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6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153919" y="4775166"/>
            <a:ext cx="443268" cy="144016"/>
          </a:xfrm>
        </p:spPr>
        <p:txBody>
          <a:bodyPr/>
          <a:lstStyle/>
          <a:p>
            <a:r>
              <a:rPr lang="nl-NL" sz="2000" smtClean="0">
                <a:latin typeface="Times New Roman" charset="0"/>
                <a:ea typeface="Times New Roman" charset="0"/>
                <a:cs typeface="Times New Roman" charset="0"/>
              </a:rPr>
              <a:t>19</a:t>
            </a:r>
            <a:endParaRPr lang="nl-NL" sz="11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1448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Multi-Armed Bandits Problem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932040" y="1685868"/>
            <a:ext cx="3672408" cy="2759682"/>
          </a:xfrm>
        </p:spPr>
        <p:txBody>
          <a:bodyPr/>
          <a:lstStyle/>
          <a:p>
            <a:r>
              <a:rPr lang="en-US" sz="1800"/>
              <a:t>Action-selection strategies to cope with hidden distributions (𝜺-greedy, EXP3, UCB</a:t>
            </a:r>
            <a:r>
              <a:rPr lang="mr-IN" sz="1800"/>
              <a:t>…</a:t>
            </a:r>
            <a:r>
              <a:rPr lang="es-ES" sz="1800"/>
              <a:t>)</a:t>
            </a:r>
            <a:endParaRPr lang="en-US" sz="1800"/>
          </a:p>
          <a:p>
            <a:r>
              <a:rPr lang="en-US" sz="1800"/>
              <a:t>Several variants (contextual, adversarial, stochastic, restless</a:t>
            </a:r>
            <a:r>
              <a:rPr lang="mr-IN" sz="1800"/>
              <a:t>…</a:t>
            </a:r>
            <a:r>
              <a:rPr lang="en-US" sz="1800"/>
              <a:t>)</a:t>
            </a:r>
          </a:p>
          <a:p>
            <a:r>
              <a:rPr lang="en-US" sz="1800"/>
              <a:t>States-independent</a:t>
            </a:r>
          </a:p>
          <a:p>
            <a:r>
              <a:rPr lang="en-US" sz="1800"/>
              <a:t>Reward becomes regret</a:t>
            </a:r>
          </a:p>
        </p:txBody>
      </p:sp>
      <p:sp>
        <p:nvSpPr>
          <p:cNvPr id="8" name="Rectangle 7"/>
          <p:cNvSpPr/>
          <p:nvPr/>
        </p:nvSpPr>
        <p:spPr>
          <a:xfrm>
            <a:off x="216488" y="731152"/>
            <a:ext cx="8748000" cy="639899"/>
          </a:xfrm>
          <a:prstGeom prst="rect">
            <a:avLst/>
          </a:prstGeom>
          <a:solidFill>
            <a:srgbClr val="FFE8CF"/>
          </a:solidFill>
          <a:ln>
            <a:solidFill>
              <a:srgbClr val="FF9C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Frames the exploration/exploitation trade-off. The </a:t>
            </a:r>
            <a:r>
              <a:rPr lang="en-US" sz="2000" b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hidden</a:t>
            </a:r>
            <a:r>
              <a:rPr lang="en-US" sz="2000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 reward distributions must be learnt while </a:t>
            </a:r>
            <a:r>
              <a:rPr lang="en-US" sz="2000" b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maximising</a:t>
            </a:r>
            <a:r>
              <a:rPr lang="en-US" sz="2000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 the gains.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5580112" y="3891170"/>
                <a:ext cx="2619948" cy="75616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b="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s-ES" b="0" i="1">
                              <a:latin typeface="Cambria Math" charset="0"/>
                            </a:rPr>
                            <m:t>𝑅</m:t>
                          </m:r>
                        </m:e>
                        <m:sub>
                          <m:r>
                            <a:rPr lang="es-ES" b="0" i="1"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r>
                        <a:rPr lang="es-ES" b="0" i="1">
                          <a:latin typeface="Cambria Math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is-IS" b="0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s-ES" b="0" i="1">
                              <a:latin typeface="Cambria Math" charset="0"/>
                            </a:rPr>
                            <m:t>𝑡</m:t>
                          </m:r>
                          <m:r>
                            <a:rPr lang="es-ES" b="0" i="1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s-ES" b="0" i="1">
                              <a:latin typeface="Cambria Math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s-ES" b="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s-ES" b="0" i="1">
                                  <a:latin typeface="Cambria Math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s-ES" b="0" i="1">
                                  <a:latin typeface="Cambria Math" charset="0"/>
                                </a:rPr>
                                <m:t>𝑡</m:t>
                              </m:r>
                              <m:r>
                                <a:rPr lang="es-ES" b="0" i="1">
                                  <a:latin typeface="Cambria Math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s-ES" b="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b="0" i="1">
                                      <a:latin typeface="Cambria Math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s-ES" b="0" i="1">
                                      <a:latin typeface="Cambria Math" charset="0"/>
                                    </a:rPr>
                                    <m:t>𝑡</m:t>
                                  </m:r>
                                </m:sub>
                              </m:sSub>
                            </m:sub>
                          </m:sSub>
                          <m:r>
                            <a:rPr lang="es-ES" b="0" i="1">
                              <a:latin typeface="Cambria Math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mr-IN" b="0" i="1">
                                  <a:latin typeface="Cambria Math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mr-IN" b="0" i="1">
                                      <a:latin typeface="Cambria Math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mr-IN" b="0" i="0">
                                      <a:latin typeface="Cambria Math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es-ES" b="0" i="1">
                                      <a:latin typeface="Cambria Math" charset="0"/>
                                    </a:rPr>
                                    <m:t>𝑖</m:t>
                                  </m:r>
                                  <m:r>
                                    <a:rPr lang="es-ES" b="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∈</m:t>
                                  </m:r>
                                  <m:r>
                                    <a:rPr lang="es-ES" b="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𝐾</m:t>
                                  </m:r>
                                </m:lim>
                              </m:limLow>
                            </m:fName>
                            <m:e>
                              <m:nary>
                                <m:naryPr>
                                  <m:chr m:val="∑"/>
                                  <m:ctrlPr>
                                    <a:rPr lang="is-IS" b="0" i="1">
                                      <a:latin typeface="Cambria Math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s-ES" b="0" i="1">
                                      <a:latin typeface="Cambria Math" charset="0"/>
                                    </a:rPr>
                                    <m:t>𝑡</m:t>
                                  </m:r>
                                  <m:r>
                                    <a:rPr lang="es-ES" b="0" i="1">
                                      <a:latin typeface="Cambria Math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s-ES" b="0" i="1">
                                      <a:latin typeface="Cambria Math" charset="0"/>
                                    </a:rPr>
                                    <m:t>𝑛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s-ES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i="1">
                                          <a:latin typeface="Cambria Math" charset="0"/>
                                        </a:rPr>
                                        <m:t>𝑙</m:t>
                                      </m:r>
                                    </m:e>
                                    <m:sub>
                                      <m:r>
                                        <a:rPr lang="es-ES" i="1">
                                          <a:latin typeface="Cambria Math" charset="0"/>
                                        </a:rPr>
                                        <m:t>𝑡</m:t>
                                      </m:r>
                                      <m:r>
                                        <a:rPr lang="es-ES" i="1">
                                          <a:latin typeface="Cambria Math" charset="0"/>
                                        </a:rPr>
                                        <m:t>,</m:t>
                                      </m:r>
                                      <m:r>
                                        <a:rPr lang="es-ES" b="0" i="1">
                                          <a:latin typeface="Cambria Math" charset="0"/>
                                        </a:rPr>
                                        <m:t>𝑖</m:t>
                                      </m:r>
                                      <m:r>
                                        <a:rPr lang="es-ES" i="1">
                                          <a:latin typeface="Cambria Math" charset="0"/>
                                        </a:rPr>
                                        <m:t> 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</m:func>
                        </m:e>
                      </m:nary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0112" y="3891170"/>
                <a:ext cx="2619948" cy="756169"/>
              </a:xfrm>
              <a:prstGeom prst="rect">
                <a:avLst/>
              </a:prstGeom>
              <a:blipFill rotWithShape="0">
                <a:blip r:embed="rId2"/>
                <a:stretch>
                  <a:fillRect b="-8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1814328"/>
            <a:ext cx="4097571" cy="224726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547664" y="4269255"/>
            <a:ext cx="17924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latin typeface="Times New Roman" charset="0"/>
                <a:ea typeface="Times New Roman" charset="0"/>
                <a:cs typeface="Times New Roman" charset="0"/>
              </a:rPr>
              <a:t>Image retrieved from [31]</a:t>
            </a:r>
          </a:p>
        </p:txBody>
      </p:sp>
      <p:sp>
        <p:nvSpPr>
          <p:cNvPr id="12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153919" y="4775166"/>
            <a:ext cx="443268" cy="144016"/>
          </a:xfrm>
        </p:spPr>
        <p:txBody>
          <a:bodyPr/>
          <a:lstStyle/>
          <a:p>
            <a:r>
              <a:rPr lang="nl-NL" sz="2000" smtClean="0">
                <a:latin typeface="Times New Roman" charset="0"/>
                <a:ea typeface="Times New Roman" charset="0"/>
                <a:cs typeface="Times New Roman" charset="0"/>
              </a:rPr>
              <a:t>20</a:t>
            </a:r>
            <a:endParaRPr lang="nl-NL" sz="11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3258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1"/>
      <p:bldP spid="9" grpId="0"/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sz="2800" dirty="0"/>
              <a:t>Motivation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/>
              <a:t>Spatial Reuse in Wireless Networks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/>
              <a:t>Current SR Solutions for IEEE 802.11 WLANs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/>
              <a:t>Reinforcement Learning for enhancing SR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/>
              <a:t>Contributions &amp; Future Work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Outline</a:t>
            </a:r>
          </a:p>
        </p:txBody>
      </p:sp>
      <p:sp>
        <p:nvSpPr>
          <p:cNvPr id="5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153919" y="4775166"/>
            <a:ext cx="443268" cy="144016"/>
          </a:xfrm>
        </p:spPr>
        <p:txBody>
          <a:bodyPr/>
          <a:lstStyle/>
          <a:p>
            <a:r>
              <a:rPr lang="nl-NL" sz="2000" smtClean="0">
                <a:latin typeface="Times New Roman" charset="0"/>
                <a:ea typeface="Times New Roman" charset="0"/>
                <a:cs typeface="Times New Roman" charset="0"/>
              </a:rPr>
              <a:t>2</a:t>
            </a:r>
            <a:endParaRPr lang="nl-NL" sz="11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2157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RL in WNs </a:t>
            </a:r>
            <a:r>
              <a:rPr lang="mr-IN" dirty="0" smtClean="0"/>
              <a:t>–</a:t>
            </a:r>
            <a:r>
              <a:rPr lang="en-US" dirty="0" smtClean="0"/>
              <a:t> Previous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6488" y="1707654"/>
            <a:ext cx="8748000" cy="2952328"/>
          </a:xfrm>
        </p:spPr>
        <p:txBody>
          <a:bodyPr/>
          <a:lstStyle/>
          <a:p>
            <a:r>
              <a:rPr lang="en-US"/>
              <a:t>Real-time Q-learning for DCA [32]</a:t>
            </a:r>
          </a:p>
          <a:p>
            <a:r>
              <a:rPr lang="en-US"/>
              <a:t>Q-learning for channel selection in mobile communications [33, 34]</a:t>
            </a:r>
          </a:p>
          <a:p>
            <a:r>
              <a:rPr lang="en-US"/>
              <a:t>MABs for channel selection in D2D communications [35]</a:t>
            </a:r>
          </a:p>
          <a:p>
            <a:r>
              <a:rPr lang="en-US"/>
              <a:t>MABs for channel allocation and TPC in D2D communications [36]</a:t>
            </a:r>
          </a:p>
          <a:p>
            <a:r>
              <a:rPr lang="en-US"/>
              <a:t>ANN for adjusting CST and transmit power [37]</a:t>
            </a:r>
          </a:p>
          <a:p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16488" y="731152"/>
            <a:ext cx="8748000" cy="639899"/>
          </a:xfrm>
          <a:prstGeom prst="rect">
            <a:avLst/>
          </a:prstGeom>
          <a:solidFill>
            <a:srgbClr val="FFE8CF"/>
          </a:solidFill>
          <a:ln>
            <a:solidFill>
              <a:srgbClr val="FF9C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There are </a:t>
            </a:r>
            <a:r>
              <a:rPr lang="en-US" sz="2000" b="1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few</a:t>
            </a:r>
            <a:r>
              <a:rPr lang="en-US" sz="20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 papers applying RL to WNs. In addition, RL is “</a:t>
            </a:r>
            <a:r>
              <a:rPr lang="en-US" sz="2000" b="1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heuristically</a:t>
            </a:r>
            <a:r>
              <a:rPr lang="en-US" sz="20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” applied for very concrete scenarios (in general).</a:t>
            </a:r>
          </a:p>
        </p:txBody>
      </p:sp>
      <p:sp>
        <p:nvSpPr>
          <p:cNvPr id="6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153919" y="4775166"/>
            <a:ext cx="443268" cy="144016"/>
          </a:xfrm>
        </p:spPr>
        <p:txBody>
          <a:bodyPr/>
          <a:lstStyle/>
          <a:p>
            <a:r>
              <a:rPr lang="nl-NL" sz="2000" smtClean="0">
                <a:latin typeface="Times New Roman" charset="0"/>
                <a:ea typeface="Times New Roman" charset="0"/>
                <a:cs typeface="Times New Roman" charset="0"/>
              </a:rPr>
              <a:t>21</a:t>
            </a:r>
            <a:endParaRPr lang="nl-NL" sz="11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8345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Decentralised Q-learning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192888" y="771550"/>
            <a:ext cx="5171200" cy="1761455"/>
          </a:xfrm>
        </p:spPr>
        <p:txBody>
          <a:bodyPr/>
          <a:lstStyle/>
          <a:p>
            <a:r>
              <a:rPr lang="en-US" sz="1800"/>
              <a:t>Work in [38]</a:t>
            </a:r>
          </a:p>
          <a:p>
            <a:r>
              <a:rPr lang="en-US" sz="1800"/>
              <a:t>Adversarial &amp; uncoordinated scenario</a:t>
            </a:r>
          </a:p>
          <a:p>
            <a:r>
              <a:rPr lang="en-US" sz="1800"/>
              <a:t>Agents use only local information</a:t>
            </a:r>
          </a:p>
          <a:p>
            <a:r>
              <a:rPr lang="en-US" sz="1800"/>
              <a:t>Stateless Q-learning to tune the transmit power and the frequency channel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300" y="2614077"/>
            <a:ext cx="2458338" cy="18002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144" y="2665687"/>
            <a:ext cx="2809306" cy="189697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832" y="2533005"/>
            <a:ext cx="2744386" cy="2041198"/>
          </a:xfrm>
          <a:prstGeom prst="rect">
            <a:avLst/>
          </a:prstGeom>
        </p:spPr>
      </p:pic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3977134"/>
              </p:ext>
            </p:extLst>
          </p:nvPr>
        </p:nvGraphicFramePr>
        <p:xfrm>
          <a:off x="6330370" y="267494"/>
          <a:ext cx="2174892" cy="2194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24964"/>
                <a:gridCol w="724964"/>
                <a:gridCol w="724964"/>
              </a:tblGrid>
              <a:tr h="313843">
                <a:tc>
                  <a:txBody>
                    <a:bodyPr/>
                    <a:lstStyle/>
                    <a:p>
                      <a:pPr algn="ctr"/>
                      <a:r>
                        <a:rPr lang="en-US" sz="900" b="1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Index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Channel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TX Power (dBm)</a:t>
                      </a:r>
                    </a:p>
                  </a:txBody>
                  <a:tcPr anchor="ctr"/>
                </a:tc>
              </a:tr>
              <a:tr h="196152"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5</a:t>
                      </a:r>
                    </a:p>
                  </a:txBody>
                  <a:tcPr anchor="ctr"/>
                </a:tc>
              </a:tr>
              <a:tr h="196152"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5</a:t>
                      </a:r>
                    </a:p>
                  </a:txBody>
                  <a:tcPr anchor="ctr"/>
                </a:tc>
              </a:tr>
              <a:tr h="196152"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10</a:t>
                      </a:r>
                    </a:p>
                  </a:txBody>
                  <a:tcPr anchor="ctr"/>
                </a:tc>
              </a:tr>
              <a:tr h="196152"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10</a:t>
                      </a:r>
                    </a:p>
                  </a:txBody>
                  <a:tcPr anchor="ctr"/>
                </a:tc>
              </a:tr>
              <a:tr h="196152"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15</a:t>
                      </a:r>
                    </a:p>
                  </a:txBody>
                  <a:tcPr anchor="ctr"/>
                </a:tc>
              </a:tr>
              <a:tr h="196152"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15</a:t>
                      </a:r>
                    </a:p>
                  </a:txBody>
                  <a:tcPr anchor="ctr"/>
                </a:tc>
              </a:tr>
              <a:tr h="196152">
                <a:tc>
                  <a:txBody>
                    <a:bodyPr/>
                    <a:lstStyle/>
                    <a:p>
                      <a:pPr algn="ctr"/>
                      <a:r>
                        <a:rPr lang="en-US" sz="900" b="1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20</a:t>
                      </a:r>
                    </a:p>
                  </a:txBody>
                  <a:tcPr anchor="ctr"/>
                </a:tc>
              </a:tr>
              <a:tr h="196152">
                <a:tc>
                  <a:txBody>
                    <a:bodyPr/>
                    <a:lstStyle/>
                    <a:p>
                      <a:pPr algn="ctr"/>
                      <a:r>
                        <a:rPr lang="en-US" sz="900" b="1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20</a:t>
                      </a: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14" name="Rectangle 13"/>
          <p:cNvSpPr/>
          <p:nvPr/>
        </p:nvSpPr>
        <p:spPr>
          <a:xfrm>
            <a:off x="6330370" y="1995686"/>
            <a:ext cx="2174892" cy="466368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153919" y="4775166"/>
            <a:ext cx="443268" cy="144016"/>
          </a:xfrm>
        </p:spPr>
        <p:txBody>
          <a:bodyPr/>
          <a:lstStyle/>
          <a:p>
            <a:r>
              <a:rPr lang="nl-NL" sz="2000" smtClean="0">
                <a:latin typeface="Times New Roman" charset="0"/>
                <a:ea typeface="Times New Roman" charset="0"/>
                <a:cs typeface="Times New Roman" charset="0"/>
              </a:rPr>
              <a:t>22</a:t>
            </a:r>
            <a:endParaRPr lang="nl-NL" sz="11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076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Coordinated Approach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323528" y="922750"/>
            <a:ext cx="5579648" cy="873548"/>
          </a:xfrm>
        </p:spPr>
        <p:txBody>
          <a:bodyPr/>
          <a:lstStyle/>
          <a:p>
            <a:r>
              <a:rPr lang="es-ES"/>
              <a:t>The reward is shared</a:t>
            </a:r>
          </a:p>
          <a:p>
            <a:r>
              <a:rPr lang="es-ES"/>
              <a:t>Set to the proportional fairness: </a:t>
            </a:r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1454" y="2088229"/>
            <a:ext cx="3086057" cy="21602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2098188"/>
            <a:ext cx="2848102" cy="199374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051720" y="4282995"/>
            <a:ext cx="1691448" cy="369332"/>
          </a:xfrm>
          <a:prstGeom prst="rect">
            <a:avLst/>
          </a:prstGeom>
          <a:solidFill>
            <a:srgbClr val="00B050">
              <a:alpha val="16000"/>
            </a:srgbClr>
          </a:solidFill>
          <a:ln>
            <a:solidFill>
              <a:srgbClr val="00B05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>
                <a:latin typeface="Times New Roman" charset="0"/>
                <a:ea typeface="Times New Roman" charset="0"/>
                <a:cs typeface="Times New Roman" charset="0"/>
              </a:rPr>
              <a:t>↓ Variability</a:t>
            </a:r>
          </a:p>
        </p:txBody>
      </p:sp>
      <p:sp>
        <p:nvSpPr>
          <p:cNvPr id="7" name="Rectangle 6"/>
          <p:cNvSpPr/>
          <p:nvPr/>
        </p:nvSpPr>
        <p:spPr>
          <a:xfrm>
            <a:off x="5588758" y="4282995"/>
            <a:ext cx="1691448" cy="369332"/>
          </a:xfrm>
          <a:prstGeom prst="rect">
            <a:avLst/>
          </a:prstGeom>
          <a:solidFill>
            <a:srgbClr val="FF0000">
              <a:alpha val="25000"/>
            </a:srgb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>
                <a:latin typeface="Times New Roman" charset="0"/>
                <a:ea typeface="Times New Roman" charset="0"/>
                <a:cs typeface="Times New Roman" charset="0"/>
              </a:rPr>
              <a:t>↓</a:t>
            </a:r>
            <a:r>
              <a:rPr lang="es-ES">
                <a:latin typeface="Times New Roman" charset="0"/>
                <a:ea typeface="Times New Roman" charset="0"/>
                <a:cs typeface="Times New Roman" charset="0"/>
              </a:rPr>
              <a:t> Fairness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3309" y="1145078"/>
            <a:ext cx="1094358" cy="720509"/>
          </a:xfrm>
          <a:prstGeom prst="rect">
            <a:avLst/>
          </a:prstGeom>
        </p:spPr>
      </p:pic>
      <p:sp>
        <p:nvSpPr>
          <p:cNvPr id="10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153919" y="4775166"/>
            <a:ext cx="443268" cy="144016"/>
          </a:xfrm>
        </p:spPr>
        <p:txBody>
          <a:bodyPr/>
          <a:lstStyle/>
          <a:p>
            <a:r>
              <a:rPr lang="nl-NL" sz="2000" smtClean="0">
                <a:latin typeface="Times New Roman" charset="0"/>
                <a:ea typeface="Times New Roman" charset="0"/>
                <a:cs typeface="Times New Roman" charset="0"/>
              </a:rPr>
              <a:t>23</a:t>
            </a:r>
            <a:endParaRPr lang="nl-NL" sz="11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0943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Contributions &amp; Future Work</a:t>
            </a:r>
          </a:p>
        </p:txBody>
      </p:sp>
    </p:spTree>
    <p:extLst>
      <p:ext uri="{BB962C8B-B14F-4D97-AF65-F5344CB8AC3E}">
        <p14:creationId xmlns:p14="http://schemas.microsoft.com/office/powerpoint/2010/main" val="228573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6126" y="65929"/>
            <a:ext cx="8748000" cy="567000"/>
          </a:xfrm>
        </p:spPr>
        <p:txBody>
          <a:bodyPr/>
          <a:lstStyle/>
          <a:p>
            <a:r>
              <a:rPr lang="en-US"/>
              <a:t>Research Activity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482002" y="1452218"/>
            <a:ext cx="3551977" cy="2888203"/>
            <a:chOff x="189937" y="1059582"/>
            <a:chExt cx="3551977" cy="2888203"/>
          </a:xfrm>
        </p:grpSpPr>
        <p:sp>
          <p:nvSpPr>
            <p:cNvPr id="106" name="Rectangle 105"/>
            <p:cNvSpPr/>
            <p:nvPr/>
          </p:nvSpPr>
          <p:spPr>
            <a:xfrm>
              <a:off x="422657" y="1059582"/>
              <a:ext cx="3314051" cy="523220"/>
            </a:xfrm>
            <a:prstGeom prst="rect">
              <a:avLst/>
            </a:prstGeom>
            <a:solidFill>
              <a:srgbClr val="FFC6C5">
                <a:alpha val="48000"/>
              </a:srgbClr>
            </a:solidFill>
            <a:ln>
              <a:solidFill>
                <a:srgbClr val="FF0000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latin typeface="Times New Roman" charset="0"/>
                  <a:ea typeface="Times New Roman" charset="0"/>
                  <a:cs typeface="Times New Roman" charset="0"/>
                </a:rPr>
                <a:t>Understand challenges &amp; limitations in future WLANs</a:t>
              </a:r>
            </a:p>
          </p:txBody>
        </p:sp>
        <p:sp>
          <p:nvSpPr>
            <p:cNvPr id="107" name="Rectangle 106"/>
            <p:cNvSpPr/>
            <p:nvPr/>
          </p:nvSpPr>
          <p:spPr>
            <a:xfrm>
              <a:off x="427863" y="1705667"/>
              <a:ext cx="3314051" cy="523220"/>
            </a:xfrm>
            <a:prstGeom prst="rect">
              <a:avLst/>
            </a:prstGeom>
            <a:solidFill>
              <a:srgbClr val="00B050">
                <a:alpha val="12000"/>
              </a:srgbClr>
            </a:solidFill>
            <a:ln>
              <a:solidFill>
                <a:srgbClr val="00B050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latin typeface="Times New Roman" charset="0"/>
                  <a:ea typeface="Times New Roman" charset="0"/>
                  <a:cs typeface="Times New Roman" charset="0"/>
                </a:rPr>
                <a:t>Study the practicality of using RL to enhance SR in WNs</a:t>
              </a:r>
            </a:p>
          </p:txBody>
        </p:sp>
        <p:sp>
          <p:nvSpPr>
            <p:cNvPr id="108" name="Rectangle 107"/>
            <p:cNvSpPr/>
            <p:nvPr/>
          </p:nvSpPr>
          <p:spPr>
            <a:xfrm>
              <a:off x="427863" y="2347347"/>
              <a:ext cx="2091598" cy="738664"/>
            </a:xfrm>
            <a:prstGeom prst="rect">
              <a:avLst/>
            </a:prstGeom>
            <a:solidFill>
              <a:srgbClr val="FFFF00">
                <a:alpha val="16000"/>
              </a:srgbClr>
            </a:solidFill>
            <a:ln>
              <a:solidFill>
                <a:srgbClr val="FFC000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400">
                  <a:latin typeface="Times New Roman" charset="0"/>
                  <a:ea typeface="Times New Roman" charset="0"/>
                  <a:cs typeface="Times New Roman" charset="0"/>
                </a:rPr>
                <a:t>Design decentralised ML-based solutions for enhancing SR</a:t>
              </a:r>
              <a:endParaRPr lang="en-US" sz="1400" dirty="0" err="1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109" name="Rectangle 108"/>
            <p:cNvSpPr/>
            <p:nvPr/>
          </p:nvSpPr>
          <p:spPr>
            <a:xfrm>
              <a:off x="427863" y="3208876"/>
              <a:ext cx="2091598" cy="738664"/>
            </a:xfrm>
            <a:prstGeom prst="rect">
              <a:avLst/>
            </a:prstGeom>
            <a:solidFill>
              <a:srgbClr val="0432FF">
                <a:alpha val="14000"/>
              </a:srgbClr>
            </a:solidFill>
            <a:ln>
              <a:solidFill>
                <a:srgbClr val="0432FF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400">
                  <a:latin typeface="Times New Roman" charset="0"/>
                  <a:ea typeface="Times New Roman" charset="0"/>
                  <a:cs typeface="Times New Roman" charset="0"/>
                </a:rPr>
                <a:t>Provide centralised ML-based solutions for enhancing SR</a:t>
              </a:r>
              <a:endParaRPr lang="en-US" sz="1400" dirty="0" err="1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116" name="Rectangle 115"/>
            <p:cNvSpPr/>
            <p:nvPr/>
          </p:nvSpPr>
          <p:spPr>
            <a:xfrm>
              <a:off x="2582897" y="2347347"/>
              <a:ext cx="1153811" cy="1600438"/>
            </a:xfrm>
            <a:prstGeom prst="rect">
              <a:avLst/>
            </a:prstGeom>
            <a:solidFill>
              <a:srgbClr val="FFC000">
                <a:alpha val="32000"/>
              </a:srgbClr>
            </a:solidFill>
            <a:ln>
              <a:solidFill>
                <a:srgbClr val="FFC000"/>
              </a:solidFill>
            </a:ln>
          </p:spPr>
          <p:txBody>
            <a:bodyPr wrap="square" anchor="ctr">
              <a:spAutoFit/>
            </a:bodyPr>
            <a:lstStyle/>
            <a:p>
              <a:pPr algn="ctr"/>
              <a:endParaRPr lang="en-US" sz="1400">
                <a:latin typeface="Times New Roman" charset="0"/>
                <a:ea typeface="Times New Roman" charset="0"/>
                <a:cs typeface="Times New Roman" charset="0"/>
              </a:endParaRPr>
            </a:p>
            <a:p>
              <a:pPr algn="ctr"/>
              <a:r>
                <a:rPr lang="en-US" sz="1400">
                  <a:latin typeface="Times New Roman" charset="0"/>
                  <a:ea typeface="Times New Roman" charset="0"/>
                  <a:cs typeface="Times New Roman" charset="0"/>
                </a:rPr>
                <a:t>Integrate these solutions with others, such as DCB</a:t>
              </a:r>
            </a:p>
            <a:p>
              <a:pPr algn="ctr"/>
              <a:endParaRPr lang="en-US" sz="1400" dirty="0" err="1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117" name="Rectangle 116"/>
            <p:cNvSpPr/>
            <p:nvPr/>
          </p:nvSpPr>
          <p:spPr>
            <a:xfrm>
              <a:off x="189938" y="1144470"/>
              <a:ext cx="276613" cy="364686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solidFill>
                    <a:schemeClr val="tx1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1</a:t>
              </a:r>
            </a:p>
          </p:txBody>
        </p:sp>
        <p:sp>
          <p:nvSpPr>
            <p:cNvPr id="118" name="Rectangle 117"/>
            <p:cNvSpPr/>
            <p:nvPr/>
          </p:nvSpPr>
          <p:spPr>
            <a:xfrm>
              <a:off x="189937" y="1791235"/>
              <a:ext cx="276613" cy="364686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solidFill>
                    <a:schemeClr val="tx1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2</a:t>
              </a:r>
            </a:p>
          </p:txBody>
        </p:sp>
        <p:sp>
          <p:nvSpPr>
            <p:cNvPr id="119" name="Rectangle 118"/>
            <p:cNvSpPr/>
            <p:nvPr/>
          </p:nvSpPr>
          <p:spPr>
            <a:xfrm>
              <a:off x="189937" y="2530435"/>
              <a:ext cx="282088" cy="364686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solidFill>
                    <a:schemeClr val="tx1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3</a:t>
              </a:r>
            </a:p>
          </p:txBody>
        </p:sp>
        <p:sp>
          <p:nvSpPr>
            <p:cNvPr id="120" name="Rectangle 119"/>
            <p:cNvSpPr/>
            <p:nvPr/>
          </p:nvSpPr>
          <p:spPr>
            <a:xfrm>
              <a:off x="189937" y="3399766"/>
              <a:ext cx="282088" cy="364686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rgbClr val="0432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solidFill>
                    <a:schemeClr val="tx1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4</a:t>
              </a:r>
            </a:p>
          </p:txBody>
        </p:sp>
        <p:sp>
          <p:nvSpPr>
            <p:cNvPr id="121" name="Rectangle 120"/>
            <p:cNvSpPr/>
            <p:nvPr/>
          </p:nvSpPr>
          <p:spPr>
            <a:xfrm>
              <a:off x="2381154" y="2965101"/>
              <a:ext cx="276613" cy="364686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solidFill>
                    <a:schemeClr val="tx1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5</a:t>
              </a:r>
            </a:p>
          </p:txBody>
        </p:sp>
      </p:grpSp>
      <p:sp>
        <p:nvSpPr>
          <p:cNvPr id="16" name="Content Placeholder 1"/>
          <p:cNvSpPr>
            <a:spLocks noGrp="1"/>
          </p:cNvSpPr>
          <p:nvPr>
            <p:ph idx="1"/>
          </p:nvPr>
        </p:nvSpPr>
        <p:spPr>
          <a:xfrm>
            <a:off x="4759057" y="1291222"/>
            <a:ext cx="4142996" cy="741079"/>
          </a:xfrm>
          <a:ln>
            <a:solidFill>
              <a:srgbClr val="FF0000"/>
            </a:solidFill>
          </a:ln>
        </p:spPr>
        <p:txBody>
          <a:bodyPr/>
          <a:lstStyle/>
          <a:p>
            <a:r>
              <a:rPr lang="en-US" sz="1200" dirty="0"/>
              <a:t>A survey on spatial reuse in WNs</a:t>
            </a:r>
          </a:p>
          <a:p>
            <a:r>
              <a:rPr lang="es-ES" sz="1200" dirty="0"/>
              <a:t>Komondor’s versions 2.1 and 2.2 &amp; Technical report</a:t>
            </a:r>
          </a:p>
          <a:p>
            <a:r>
              <a:rPr lang="es-ES" sz="1200" dirty="0"/>
              <a:t>Publication resulting from CTMN framework collaboration</a:t>
            </a:r>
            <a:endParaRPr lang="en-US" sz="1200"/>
          </a:p>
          <a:p>
            <a:pPr marL="0" indent="0">
              <a:buNone/>
            </a:pPr>
            <a:endParaRPr lang="en-US" sz="1200" dirty="0" smtClean="0"/>
          </a:p>
        </p:txBody>
      </p:sp>
      <p:sp>
        <p:nvSpPr>
          <p:cNvPr id="17" name="Content Placeholder 1"/>
          <p:cNvSpPr txBox="1">
            <a:spLocks/>
          </p:cNvSpPr>
          <p:nvPr/>
        </p:nvSpPr>
        <p:spPr>
          <a:xfrm>
            <a:off x="4759057" y="2213814"/>
            <a:ext cx="4142996" cy="515938"/>
          </a:xfrm>
          <a:prstGeom prst="rect">
            <a:avLst/>
          </a:prstGeom>
          <a:ln>
            <a:solidFill>
              <a:srgbClr val="00B05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70000" indent="-270000" algn="l" defTabSz="914400" rtl="0" eaLnBrk="1" latinLnBrk="0" hangingPunct="1">
              <a:spcBef>
                <a:spcPct val="20000"/>
              </a:spcBef>
              <a:buClr>
                <a:srgbClr val="FF0000"/>
              </a:buClr>
              <a:buFont typeface="Lucida Sans Unicode" pitchFamily="34" charset="0"/>
              <a:buChar char="▶"/>
              <a:defRPr sz="2000" kern="1200" baseline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1pPr>
            <a:lvl2pPr marL="540000" indent="-270000" algn="l" defTabSz="914400" rtl="0" eaLnBrk="1" latinLnBrk="0" hangingPunct="1">
              <a:spcBef>
                <a:spcPts val="384"/>
              </a:spcBef>
              <a:buClr>
                <a:srgbClr val="FF0000"/>
              </a:buClr>
              <a:buFont typeface="Arial" pitchFamily="34" charset="0"/>
              <a:buChar char="–"/>
              <a:defRPr sz="2000" kern="1200" baseline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2pPr>
            <a:lvl3pPr marL="810000" indent="-270000" algn="l" defTabSz="914400" rtl="0" eaLnBrk="1" latinLnBrk="0" hangingPunct="1">
              <a:spcBef>
                <a:spcPct val="20000"/>
              </a:spcBef>
              <a:buClr>
                <a:srgbClr val="FF0000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3pPr>
            <a:lvl4pPr marL="1080000" indent="-270000" algn="l" defTabSz="914400" rtl="0" eaLnBrk="1" latinLnBrk="0" hangingPunct="1">
              <a:spcBef>
                <a:spcPct val="20000"/>
              </a:spcBef>
              <a:buClr>
                <a:srgbClr val="FF0000"/>
              </a:buClr>
              <a:buFont typeface="Arial" pitchFamily="34" charset="0"/>
              <a:buChar char="–"/>
              <a:defRPr sz="2000" kern="1200" baseline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4pPr>
            <a:lvl5pPr marL="1350000" indent="-270000" algn="l" defTabSz="914400" rtl="0" eaLnBrk="1" latinLnBrk="0" hangingPunct="1">
              <a:spcBef>
                <a:spcPct val="20000"/>
              </a:spcBef>
              <a:buClr>
                <a:srgbClr val="FF0000"/>
              </a:buClr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B050"/>
              </a:buClr>
            </a:pPr>
            <a:r>
              <a:rPr lang="es-ES" sz="1200" dirty="0"/>
              <a:t>A survey on RL applied to Wireless Communications</a:t>
            </a:r>
          </a:p>
          <a:p>
            <a:pPr>
              <a:buClr>
                <a:srgbClr val="00B050"/>
              </a:buClr>
            </a:pPr>
            <a:r>
              <a:rPr lang="es-ES" sz="1200" dirty="0"/>
              <a:t>Publication of practical application of RL in WNs</a:t>
            </a:r>
          </a:p>
        </p:txBody>
      </p:sp>
      <p:sp>
        <p:nvSpPr>
          <p:cNvPr id="18" name="Content Placeholder 1"/>
          <p:cNvSpPr txBox="1">
            <a:spLocks/>
          </p:cNvSpPr>
          <p:nvPr/>
        </p:nvSpPr>
        <p:spPr>
          <a:xfrm>
            <a:off x="4759057" y="3804993"/>
            <a:ext cx="4142996" cy="276052"/>
          </a:xfrm>
          <a:prstGeom prst="rect">
            <a:avLst/>
          </a:prstGeom>
          <a:ln>
            <a:solidFill>
              <a:srgbClr val="0432FF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270000" indent="-270000" algn="l" defTabSz="914400" rtl="0" eaLnBrk="1" latinLnBrk="0" hangingPunct="1">
              <a:spcBef>
                <a:spcPct val="20000"/>
              </a:spcBef>
              <a:buClr>
                <a:srgbClr val="FF0000"/>
              </a:buClr>
              <a:buFont typeface="Lucida Sans Unicode" pitchFamily="34" charset="0"/>
              <a:buChar char="▶"/>
              <a:defRPr sz="2000" kern="1200" baseline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1pPr>
            <a:lvl2pPr marL="540000" indent="-270000" algn="l" defTabSz="914400" rtl="0" eaLnBrk="1" latinLnBrk="0" hangingPunct="1">
              <a:spcBef>
                <a:spcPts val="384"/>
              </a:spcBef>
              <a:buClr>
                <a:srgbClr val="FF0000"/>
              </a:buClr>
              <a:buFont typeface="Arial" pitchFamily="34" charset="0"/>
              <a:buChar char="–"/>
              <a:defRPr sz="2000" kern="1200" baseline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2pPr>
            <a:lvl3pPr marL="810000" indent="-270000" algn="l" defTabSz="914400" rtl="0" eaLnBrk="1" latinLnBrk="0" hangingPunct="1">
              <a:spcBef>
                <a:spcPct val="20000"/>
              </a:spcBef>
              <a:buClr>
                <a:srgbClr val="FF0000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3pPr>
            <a:lvl4pPr marL="1080000" indent="-270000" algn="l" defTabSz="914400" rtl="0" eaLnBrk="1" latinLnBrk="0" hangingPunct="1">
              <a:spcBef>
                <a:spcPct val="20000"/>
              </a:spcBef>
              <a:buClr>
                <a:srgbClr val="FF0000"/>
              </a:buClr>
              <a:buFont typeface="Arial" pitchFamily="34" charset="0"/>
              <a:buChar char="–"/>
              <a:defRPr sz="2000" kern="1200" baseline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4pPr>
            <a:lvl5pPr marL="1350000" indent="-270000" algn="l" defTabSz="914400" rtl="0" eaLnBrk="1" latinLnBrk="0" hangingPunct="1">
              <a:spcBef>
                <a:spcPct val="20000"/>
              </a:spcBef>
              <a:buClr>
                <a:srgbClr val="FF0000"/>
              </a:buClr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432FF"/>
              </a:buClr>
            </a:pPr>
            <a:r>
              <a:rPr lang="en-US" sz="1200" dirty="0"/>
              <a:t>Publication of centralised learning approaches in WNs</a:t>
            </a:r>
          </a:p>
        </p:txBody>
      </p:sp>
      <p:sp>
        <p:nvSpPr>
          <p:cNvPr id="19" name="Content Placeholder 1"/>
          <p:cNvSpPr txBox="1">
            <a:spLocks/>
          </p:cNvSpPr>
          <p:nvPr/>
        </p:nvSpPr>
        <p:spPr>
          <a:xfrm>
            <a:off x="4759058" y="2917948"/>
            <a:ext cx="4142995" cy="700485"/>
          </a:xfrm>
          <a:prstGeom prst="rect">
            <a:avLst/>
          </a:prstGeom>
          <a:ln>
            <a:solidFill>
              <a:srgbClr val="D9D70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70000" indent="-270000" algn="l" defTabSz="914400" rtl="0" eaLnBrk="1" latinLnBrk="0" hangingPunct="1">
              <a:spcBef>
                <a:spcPct val="20000"/>
              </a:spcBef>
              <a:buClr>
                <a:srgbClr val="FF0000"/>
              </a:buClr>
              <a:buFont typeface="Lucida Sans Unicode" pitchFamily="34" charset="0"/>
              <a:buChar char="▶"/>
              <a:defRPr sz="2000" kern="1200" baseline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1pPr>
            <a:lvl2pPr marL="540000" indent="-270000" algn="l" defTabSz="914400" rtl="0" eaLnBrk="1" latinLnBrk="0" hangingPunct="1">
              <a:spcBef>
                <a:spcPts val="384"/>
              </a:spcBef>
              <a:buClr>
                <a:srgbClr val="FF0000"/>
              </a:buClr>
              <a:buFont typeface="Arial" pitchFamily="34" charset="0"/>
              <a:buChar char="–"/>
              <a:defRPr sz="2000" kern="1200" baseline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2pPr>
            <a:lvl3pPr marL="810000" indent="-270000" algn="l" defTabSz="914400" rtl="0" eaLnBrk="1" latinLnBrk="0" hangingPunct="1">
              <a:spcBef>
                <a:spcPct val="20000"/>
              </a:spcBef>
              <a:buClr>
                <a:srgbClr val="FF0000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3pPr>
            <a:lvl4pPr marL="1080000" indent="-270000" algn="l" defTabSz="914400" rtl="0" eaLnBrk="1" latinLnBrk="0" hangingPunct="1">
              <a:spcBef>
                <a:spcPct val="20000"/>
              </a:spcBef>
              <a:buClr>
                <a:srgbClr val="FF0000"/>
              </a:buClr>
              <a:buFont typeface="Arial" pitchFamily="34" charset="0"/>
              <a:buChar char="–"/>
              <a:defRPr sz="2000" kern="1200" baseline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4pPr>
            <a:lvl5pPr marL="1350000" indent="-270000" algn="l" defTabSz="914400" rtl="0" eaLnBrk="1" latinLnBrk="0" hangingPunct="1">
              <a:spcBef>
                <a:spcPct val="20000"/>
              </a:spcBef>
              <a:buClr>
                <a:srgbClr val="FF0000"/>
              </a:buClr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D9D700"/>
              </a:buClr>
            </a:pPr>
            <a:r>
              <a:rPr lang="en-US" sz="1200"/>
              <a:t>Publication applying CTMN to decentralised learning</a:t>
            </a:r>
          </a:p>
          <a:p>
            <a:pPr>
              <a:buClr>
                <a:srgbClr val="D9D700"/>
              </a:buClr>
            </a:pPr>
            <a:r>
              <a:rPr lang="en-US" sz="1200"/>
              <a:t>Publication of actions inference by WNs</a:t>
            </a:r>
          </a:p>
          <a:p>
            <a:pPr>
              <a:buClr>
                <a:srgbClr val="D9D700"/>
              </a:buClr>
            </a:pPr>
            <a:r>
              <a:rPr lang="en-US" sz="1200"/>
              <a:t>Publication of coordinated approaches in WNs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509565" y="1479419"/>
            <a:ext cx="276613" cy="364686"/>
          </a:xfrm>
          <a:prstGeom prst="rect">
            <a:avLst/>
          </a:prstGeom>
          <a:solidFill>
            <a:schemeClr val="bg1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1</a:t>
            </a:r>
          </a:p>
        </p:txBody>
      </p:sp>
      <p:sp>
        <p:nvSpPr>
          <p:cNvPr id="20" name="Rectangle 19"/>
          <p:cNvSpPr/>
          <p:nvPr/>
        </p:nvSpPr>
        <p:spPr>
          <a:xfrm>
            <a:off x="4509565" y="2289440"/>
            <a:ext cx="276613" cy="364686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2</a:t>
            </a:r>
          </a:p>
        </p:txBody>
      </p:sp>
      <p:sp>
        <p:nvSpPr>
          <p:cNvPr id="21" name="Content Placeholder 1"/>
          <p:cNvSpPr txBox="1">
            <a:spLocks/>
          </p:cNvSpPr>
          <p:nvPr/>
        </p:nvSpPr>
        <p:spPr>
          <a:xfrm>
            <a:off x="4759057" y="4267605"/>
            <a:ext cx="4142996" cy="276052"/>
          </a:xfrm>
          <a:prstGeom prst="rect">
            <a:avLst/>
          </a:prstGeom>
          <a:ln>
            <a:solidFill>
              <a:srgbClr val="FFC000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270000" indent="-270000" algn="l" defTabSz="914400" rtl="0" eaLnBrk="1" latinLnBrk="0" hangingPunct="1">
              <a:spcBef>
                <a:spcPct val="20000"/>
              </a:spcBef>
              <a:buClr>
                <a:srgbClr val="FF0000"/>
              </a:buClr>
              <a:buFont typeface="Lucida Sans Unicode" pitchFamily="34" charset="0"/>
              <a:buChar char="▶"/>
              <a:defRPr sz="2000" kern="1200" baseline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1pPr>
            <a:lvl2pPr marL="540000" indent="-270000" algn="l" defTabSz="914400" rtl="0" eaLnBrk="1" latinLnBrk="0" hangingPunct="1">
              <a:spcBef>
                <a:spcPts val="384"/>
              </a:spcBef>
              <a:buClr>
                <a:srgbClr val="FF0000"/>
              </a:buClr>
              <a:buFont typeface="Arial" pitchFamily="34" charset="0"/>
              <a:buChar char="–"/>
              <a:defRPr sz="2000" kern="1200" baseline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2pPr>
            <a:lvl3pPr marL="810000" indent="-270000" algn="l" defTabSz="914400" rtl="0" eaLnBrk="1" latinLnBrk="0" hangingPunct="1">
              <a:spcBef>
                <a:spcPct val="20000"/>
              </a:spcBef>
              <a:buClr>
                <a:srgbClr val="FF0000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3pPr>
            <a:lvl4pPr marL="1080000" indent="-270000" algn="l" defTabSz="914400" rtl="0" eaLnBrk="1" latinLnBrk="0" hangingPunct="1">
              <a:spcBef>
                <a:spcPct val="20000"/>
              </a:spcBef>
              <a:buClr>
                <a:srgbClr val="FF0000"/>
              </a:buClr>
              <a:buFont typeface="Arial" pitchFamily="34" charset="0"/>
              <a:buChar char="–"/>
              <a:defRPr sz="2000" kern="1200" baseline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4pPr>
            <a:lvl5pPr marL="1350000" indent="-270000" algn="l" defTabSz="914400" rtl="0" eaLnBrk="1" latinLnBrk="0" hangingPunct="1">
              <a:spcBef>
                <a:spcPct val="20000"/>
              </a:spcBef>
              <a:buClr>
                <a:srgbClr val="FF0000"/>
              </a:buClr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FC000"/>
              </a:buClr>
            </a:pPr>
            <a:r>
              <a:rPr lang="en-US" sz="1200" dirty="0"/>
              <a:t>Publication of SR and DCB application in WNs</a:t>
            </a:r>
          </a:p>
        </p:txBody>
      </p:sp>
      <p:sp>
        <p:nvSpPr>
          <p:cNvPr id="22" name="Rectangle 21"/>
          <p:cNvSpPr/>
          <p:nvPr/>
        </p:nvSpPr>
        <p:spPr>
          <a:xfrm>
            <a:off x="4504242" y="3091996"/>
            <a:ext cx="281936" cy="364686"/>
          </a:xfrm>
          <a:prstGeom prst="rect">
            <a:avLst/>
          </a:prstGeom>
          <a:ln w="3175">
            <a:solidFill>
              <a:srgbClr val="D9D7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3</a:t>
            </a:r>
          </a:p>
        </p:txBody>
      </p:sp>
      <p:sp>
        <p:nvSpPr>
          <p:cNvPr id="23" name="Rectangle 22"/>
          <p:cNvSpPr/>
          <p:nvPr/>
        </p:nvSpPr>
        <p:spPr>
          <a:xfrm>
            <a:off x="4504242" y="3760676"/>
            <a:ext cx="305291" cy="364686"/>
          </a:xfrm>
          <a:prstGeom prst="rect">
            <a:avLst/>
          </a:prstGeom>
          <a:solidFill>
            <a:schemeClr val="bg1"/>
          </a:solidFill>
          <a:ln w="3175"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4</a:t>
            </a:r>
          </a:p>
        </p:txBody>
      </p:sp>
      <p:sp>
        <p:nvSpPr>
          <p:cNvPr id="24" name="Rectangle 23"/>
          <p:cNvSpPr/>
          <p:nvPr/>
        </p:nvSpPr>
        <p:spPr>
          <a:xfrm>
            <a:off x="4504243" y="4223288"/>
            <a:ext cx="276613" cy="364686"/>
          </a:xfrm>
          <a:prstGeom prst="rect">
            <a:avLst/>
          </a:prstGeom>
          <a:solidFill>
            <a:schemeClr val="bg1"/>
          </a:solidFill>
          <a:ln w="31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5</a:t>
            </a:r>
          </a:p>
        </p:txBody>
      </p:sp>
      <p:sp>
        <p:nvSpPr>
          <p:cNvPr id="5" name="Left Brace 4"/>
          <p:cNvSpPr/>
          <p:nvPr/>
        </p:nvSpPr>
        <p:spPr>
          <a:xfrm rot="5400000" flipV="1">
            <a:off x="2075526" y="-809717"/>
            <a:ext cx="359621" cy="3783405"/>
          </a:xfrm>
          <a:prstGeom prst="leftBrace">
            <a:avLst>
              <a:gd name="adj1" fmla="val 8333"/>
              <a:gd name="adj2" fmla="val 48739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Left Brace 26"/>
          <p:cNvSpPr/>
          <p:nvPr/>
        </p:nvSpPr>
        <p:spPr>
          <a:xfrm rot="5400000" flipV="1">
            <a:off x="6525438" y="-1249264"/>
            <a:ext cx="359621" cy="4662498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161878" y="545940"/>
            <a:ext cx="2371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Times New Roman" charset="0"/>
                <a:ea typeface="Times New Roman" charset="0"/>
                <a:cs typeface="Times New Roman" charset="0"/>
              </a:rPr>
              <a:t>Expected Contributions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796136" y="545940"/>
            <a:ext cx="1832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Times New Roman" charset="0"/>
                <a:ea typeface="Times New Roman" charset="0"/>
                <a:cs typeface="Times New Roman" charset="0"/>
              </a:rPr>
              <a:t>Expected Outputs</a:t>
            </a:r>
          </a:p>
        </p:txBody>
      </p:sp>
      <p:sp>
        <p:nvSpPr>
          <p:cNvPr id="29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153919" y="4775166"/>
            <a:ext cx="443268" cy="144016"/>
          </a:xfrm>
        </p:spPr>
        <p:txBody>
          <a:bodyPr/>
          <a:lstStyle/>
          <a:p>
            <a:r>
              <a:rPr lang="nl-NL" sz="2000" smtClean="0">
                <a:latin typeface="Times New Roman" charset="0"/>
                <a:ea typeface="Times New Roman" charset="0"/>
                <a:cs typeface="Times New Roman" charset="0"/>
              </a:rPr>
              <a:t>25</a:t>
            </a:r>
            <a:endParaRPr lang="nl-NL" sz="11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4305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19" grpId="0" animBg="1"/>
      <p:bldP spid="15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5" grpId="0" animBg="1"/>
      <p:bldP spid="27" grpId="0" animBg="1"/>
      <p:bldP spid="6" grpId="0"/>
      <p:bldP spid="3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5778" y="1203598"/>
            <a:ext cx="8460678" cy="1102519"/>
          </a:xfrm>
        </p:spPr>
        <p:txBody>
          <a:bodyPr/>
          <a:lstStyle/>
          <a:p>
            <a:r>
              <a:rPr lang="en-US"/>
              <a:t>Reinforcement Learning to Enhance Spatial Reuse in Dense Wireless Networks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1458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References (I)</a:t>
            </a:r>
          </a:p>
        </p:txBody>
      </p:sp>
      <p:sp>
        <p:nvSpPr>
          <p:cNvPr id="5" name="Rectangle 4"/>
          <p:cNvSpPr/>
          <p:nvPr/>
        </p:nvSpPr>
        <p:spPr>
          <a:xfrm>
            <a:off x="216488" y="771550"/>
            <a:ext cx="8387960" cy="37471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50" b="0" i="0">
                <a:effectLst/>
                <a:latin typeface="Times New Roman" charset="0"/>
                <a:ea typeface="Times New Roman" charset="0"/>
                <a:cs typeface="Times New Roman" charset="0"/>
              </a:rPr>
              <a:t>[1] Littman, M., &amp; Boyan, J. (1993, July). A distributed reinforcement learning scheme for network routing. In </a:t>
            </a:r>
            <a:r>
              <a:rPr lang="en-US" sz="950" b="0" i="1">
                <a:effectLst/>
                <a:latin typeface="Times New Roman" charset="0"/>
                <a:ea typeface="Times New Roman" charset="0"/>
                <a:cs typeface="Times New Roman" charset="0"/>
              </a:rPr>
              <a:t>Proceedings of the international workshop on applications of neural networks to telecommunications</a:t>
            </a:r>
            <a:r>
              <a:rPr lang="en-US" sz="950" b="0" i="0">
                <a:effectLst/>
                <a:latin typeface="Times New Roman" charset="0"/>
                <a:ea typeface="Times New Roman" charset="0"/>
                <a:cs typeface="Times New Roman" charset="0"/>
              </a:rPr>
              <a:t> (pp. 45-51). Psychology Press.</a:t>
            </a:r>
          </a:p>
          <a:p>
            <a:r>
              <a:rPr lang="en-US" sz="950">
                <a:latin typeface="Times New Roman" charset="0"/>
                <a:ea typeface="Times New Roman" charset="0"/>
                <a:cs typeface="Times New Roman" charset="0"/>
              </a:rPr>
              <a:t>[2] Miozzo, M., Giupponi, L., Rossi, M., &amp; Dini, P. (2015, June). Distributed Q-learning for energy harvesting Heterogeneous Networks. In </a:t>
            </a:r>
            <a:r>
              <a:rPr lang="en-US" sz="950" i="1">
                <a:latin typeface="Times New Roman" charset="0"/>
                <a:ea typeface="Times New Roman" charset="0"/>
                <a:cs typeface="Times New Roman" charset="0"/>
              </a:rPr>
              <a:t>Communication Workshop (ICCW), 2015 IEEE International Conference on</a:t>
            </a:r>
            <a:r>
              <a:rPr lang="en-US" sz="950">
                <a:latin typeface="Times New Roman" charset="0"/>
                <a:ea typeface="Times New Roman" charset="0"/>
                <a:cs typeface="Times New Roman" charset="0"/>
              </a:rPr>
              <a:t> (pp. 2006-2011). IEEE.</a:t>
            </a:r>
          </a:p>
          <a:p>
            <a:r>
              <a:rPr lang="en-US" sz="950">
                <a:latin typeface="Times New Roman" charset="0"/>
                <a:ea typeface="Times New Roman" charset="0"/>
                <a:cs typeface="Times New Roman" charset="0"/>
              </a:rPr>
              <a:t>[3] Combes, R., Proutiere, A., Yun, D., Ok, J., &amp; Yi, Y. (2014, April). Optimal rate sampling in 802.11 systems. In </a:t>
            </a:r>
            <a:r>
              <a:rPr lang="en-US" sz="950" i="1">
                <a:latin typeface="Times New Roman" charset="0"/>
                <a:ea typeface="Times New Roman" charset="0"/>
                <a:cs typeface="Times New Roman" charset="0"/>
              </a:rPr>
              <a:t>INFOCOM, 2014 Proceedings IEEE</a:t>
            </a:r>
            <a:r>
              <a:rPr lang="en-US" sz="950">
                <a:latin typeface="Times New Roman" charset="0"/>
                <a:ea typeface="Times New Roman" charset="0"/>
                <a:cs typeface="Times New Roman" charset="0"/>
              </a:rPr>
              <a:t> (pp. 2760-2767). IEEE.</a:t>
            </a:r>
          </a:p>
          <a:p>
            <a:r>
              <a:rPr lang="en-US" sz="950">
                <a:latin typeface="Times New Roman" charset="0"/>
                <a:ea typeface="Times New Roman" charset="0"/>
                <a:cs typeface="Times New Roman" charset="0"/>
              </a:rPr>
              <a:t>[4] Bojovic, B., Baldo, N., Nin-Guerrero, J., &amp; Dini, P. (2011, December). A supervised learning approach to cognitive access point selection. In </a:t>
            </a:r>
            <a:r>
              <a:rPr lang="en-US" sz="950" i="1">
                <a:latin typeface="Times New Roman" charset="0"/>
                <a:ea typeface="Times New Roman" charset="0"/>
                <a:cs typeface="Times New Roman" charset="0"/>
              </a:rPr>
              <a:t>GLOBECOM Workshops (GC Wkshps), 2011 IEEE</a:t>
            </a:r>
            <a:r>
              <a:rPr lang="en-US" sz="950">
                <a:latin typeface="Times New Roman" charset="0"/>
                <a:ea typeface="Times New Roman" charset="0"/>
                <a:cs typeface="Times New Roman" charset="0"/>
              </a:rPr>
              <a:t> (pp. 1100-1105). IEEE.</a:t>
            </a:r>
          </a:p>
          <a:p>
            <a:r>
              <a:rPr lang="en-US" sz="950">
                <a:latin typeface="Times New Roman" charset="0"/>
                <a:ea typeface="Times New Roman" charset="0"/>
                <a:cs typeface="Times New Roman" charset="0"/>
              </a:rPr>
              <a:t>[5] Bojovic, B., Baldo, N., &amp; Dini, P. (2012, January). A neural network based cognitive engine for IEEE 802.11 WLAN access point selection. In </a:t>
            </a:r>
            <a:r>
              <a:rPr lang="en-US" sz="950" i="1">
                <a:latin typeface="Times New Roman" charset="0"/>
                <a:ea typeface="Times New Roman" charset="0"/>
                <a:cs typeface="Times New Roman" charset="0"/>
              </a:rPr>
              <a:t>Consumer Communications and Networking Conference (CCNC), 2012 IEEE</a:t>
            </a:r>
            <a:r>
              <a:rPr lang="en-US" sz="950">
                <a:latin typeface="Times New Roman" charset="0"/>
                <a:ea typeface="Times New Roman" charset="0"/>
                <a:cs typeface="Times New Roman" charset="0"/>
              </a:rPr>
              <a:t> (pp. 864-868). IEEE.</a:t>
            </a:r>
          </a:p>
          <a:p>
            <a:r>
              <a:rPr lang="en-US" sz="950">
                <a:latin typeface="Times New Roman" charset="0"/>
                <a:ea typeface="Times New Roman" charset="0"/>
                <a:cs typeface="Times New Roman" charset="0"/>
              </a:rPr>
              <a:t>[6] Sobrinho, J. L., De Haan, R., &amp; Brazio, J. M. (2005, March). Why RTS-CTS is not your ideal wireless LAN multiple access protocol. In </a:t>
            </a:r>
            <a:r>
              <a:rPr lang="en-US" sz="950" i="1">
                <a:latin typeface="Times New Roman" charset="0"/>
                <a:ea typeface="Times New Roman" charset="0"/>
                <a:cs typeface="Times New Roman" charset="0"/>
              </a:rPr>
              <a:t>Wireless Communications and Networking Conference, 2005 IEEE</a:t>
            </a:r>
            <a:r>
              <a:rPr lang="en-US" sz="950">
                <a:latin typeface="Times New Roman" charset="0"/>
                <a:ea typeface="Times New Roman" charset="0"/>
                <a:cs typeface="Times New Roman" charset="0"/>
              </a:rPr>
              <a:t> (Vol. 1, pp. 81-87). IEEE.</a:t>
            </a:r>
          </a:p>
          <a:p>
            <a:r>
              <a:rPr lang="en-US" sz="950">
                <a:latin typeface="Times New Roman" charset="0"/>
                <a:ea typeface="Times New Roman" charset="0"/>
                <a:cs typeface="Times New Roman" charset="0"/>
              </a:rPr>
              <a:t>[7] Agarwal, S., Katz, R. H., Krishnamurthy, S. V., &amp; Dao, S. K. (2001, September). Distributed power control in ad-hoc wireless networks. In </a:t>
            </a:r>
            <a:r>
              <a:rPr lang="en-US" sz="950" i="1">
                <a:latin typeface="Times New Roman" charset="0"/>
                <a:ea typeface="Times New Roman" charset="0"/>
                <a:cs typeface="Times New Roman" charset="0"/>
              </a:rPr>
              <a:t>Personal, Indoor and Mobile Radio Communications, 2001 12th IEEE International Symposium on</a:t>
            </a:r>
            <a:r>
              <a:rPr lang="en-US" sz="950">
                <a:latin typeface="Times New Roman" charset="0"/>
                <a:ea typeface="Times New Roman" charset="0"/>
                <a:cs typeface="Times New Roman" charset="0"/>
              </a:rPr>
              <a:t>(Vol. 2, pp. F-F). IEEE.</a:t>
            </a:r>
          </a:p>
          <a:p>
            <a:r>
              <a:rPr lang="en-US" sz="950">
                <a:latin typeface="Times New Roman" charset="0"/>
                <a:ea typeface="Times New Roman" charset="0"/>
                <a:cs typeface="Times New Roman" charset="0"/>
              </a:rPr>
              <a:t>[8] Karn, P. (1990, September). MACA-a new channel access method for packet radio. In </a:t>
            </a:r>
            <a:r>
              <a:rPr lang="en-US" sz="950" i="1">
                <a:latin typeface="Times New Roman" charset="0"/>
                <a:ea typeface="Times New Roman" charset="0"/>
                <a:cs typeface="Times New Roman" charset="0"/>
              </a:rPr>
              <a:t>ARRL/CRRL Amateur radio 9th computer networking conference</a:t>
            </a:r>
            <a:r>
              <a:rPr lang="en-US" sz="950">
                <a:latin typeface="Times New Roman" charset="0"/>
                <a:ea typeface="Times New Roman" charset="0"/>
                <a:cs typeface="Times New Roman" charset="0"/>
              </a:rPr>
              <a:t> (Vol. 140, pp. 134-140). </a:t>
            </a:r>
          </a:p>
          <a:p>
            <a:r>
              <a:rPr lang="en-US" sz="950">
                <a:latin typeface="Times New Roman" charset="0"/>
                <a:ea typeface="Times New Roman" charset="0"/>
                <a:cs typeface="Times New Roman" charset="0"/>
              </a:rPr>
              <a:t>[9] Ebert, J. P., &amp; Wolisz, A. (2001). Combined tuning of RF power and medium access control for WLANs. </a:t>
            </a:r>
            <a:r>
              <a:rPr lang="en-US" sz="950" i="1">
                <a:latin typeface="Times New Roman" charset="0"/>
                <a:ea typeface="Times New Roman" charset="0"/>
                <a:cs typeface="Times New Roman" charset="0"/>
              </a:rPr>
              <a:t>Mobile Networks and Applications</a:t>
            </a:r>
            <a:r>
              <a:rPr lang="en-US" sz="950">
                <a:latin typeface="Times New Roman" charset="0"/>
                <a:ea typeface="Times New Roman" charset="0"/>
                <a:cs typeface="Times New Roman" charset="0"/>
              </a:rPr>
              <a:t>, </a:t>
            </a:r>
            <a:r>
              <a:rPr lang="en-US" sz="950" i="1">
                <a:latin typeface="Times New Roman" charset="0"/>
                <a:ea typeface="Times New Roman" charset="0"/>
                <a:cs typeface="Times New Roman" charset="0"/>
              </a:rPr>
              <a:t>6</a:t>
            </a:r>
            <a:r>
              <a:rPr lang="en-US" sz="950">
                <a:latin typeface="Times New Roman" charset="0"/>
                <a:ea typeface="Times New Roman" charset="0"/>
                <a:cs typeface="Times New Roman" charset="0"/>
              </a:rPr>
              <a:t>(5), 417-426.</a:t>
            </a:r>
          </a:p>
          <a:p>
            <a:r>
              <a:rPr lang="en-US" sz="950">
                <a:latin typeface="Times New Roman" charset="0"/>
                <a:ea typeface="Times New Roman" charset="0"/>
                <a:cs typeface="Times New Roman" charset="0"/>
              </a:rPr>
              <a:t>[10] Pursley, M. B., Russell, H. B., &amp; Wysocarski, J. S. (2000). Energy-efficient transmission and routing protocols for wireless multiple-hop networks and spread-spectrum radios. In </a:t>
            </a:r>
            <a:r>
              <a:rPr lang="en-US" sz="950" i="1">
                <a:latin typeface="Times New Roman" charset="0"/>
                <a:ea typeface="Times New Roman" charset="0"/>
                <a:cs typeface="Times New Roman" charset="0"/>
              </a:rPr>
              <a:t>EUROCOMM 2000. Information Systems for Enhanced Public Safety and Security. IEEE/AFCEA</a:t>
            </a:r>
            <a:r>
              <a:rPr lang="en-US" sz="950">
                <a:latin typeface="Times New Roman" charset="0"/>
                <a:ea typeface="Times New Roman" charset="0"/>
                <a:cs typeface="Times New Roman" charset="0"/>
              </a:rPr>
              <a:t> (pp. 1-5). IEEE.</a:t>
            </a:r>
          </a:p>
          <a:p>
            <a:r>
              <a:rPr lang="en-US" sz="950">
                <a:latin typeface="Times New Roman" charset="0"/>
                <a:ea typeface="Times New Roman" charset="0"/>
                <a:cs typeface="Times New Roman" charset="0"/>
              </a:rPr>
              <a:t>[11] Jung, E. S., &amp; Vaidya, N. H. (2002, September). A power control MAC protocol for ad hoc networks. In </a:t>
            </a:r>
            <a:r>
              <a:rPr lang="en-US" sz="950" i="1">
                <a:latin typeface="Times New Roman" charset="0"/>
                <a:ea typeface="Times New Roman" charset="0"/>
                <a:cs typeface="Times New Roman" charset="0"/>
              </a:rPr>
              <a:t>Proceedings of the 8th annual international conference on Mobile computing and networking</a:t>
            </a:r>
            <a:r>
              <a:rPr lang="en-US" sz="950">
                <a:latin typeface="Times New Roman" charset="0"/>
                <a:ea typeface="Times New Roman" charset="0"/>
                <a:cs typeface="Times New Roman" charset="0"/>
              </a:rPr>
              <a:t> (pp. 36-47). ACM.</a:t>
            </a:r>
          </a:p>
          <a:p>
            <a:r>
              <a:rPr lang="en-US" sz="950">
                <a:latin typeface="Times New Roman" charset="0"/>
                <a:ea typeface="Times New Roman" charset="0"/>
                <a:cs typeface="Times New Roman" charset="0"/>
              </a:rPr>
              <a:t>[12] Lei, X., &amp; Rhee, S. H. (2015). Performance enhancement of overlapping BSSs via dynamic transmit power control. </a:t>
            </a:r>
            <a:r>
              <a:rPr lang="en-US" sz="950" i="1">
                <a:latin typeface="Times New Roman" charset="0"/>
                <a:ea typeface="Times New Roman" charset="0"/>
                <a:cs typeface="Times New Roman" charset="0"/>
              </a:rPr>
              <a:t>EURASIP Journal on Wireless Communications and Networking</a:t>
            </a:r>
            <a:r>
              <a:rPr lang="en-US" sz="950">
                <a:latin typeface="Times New Roman" charset="0"/>
                <a:ea typeface="Times New Roman" charset="0"/>
                <a:cs typeface="Times New Roman" charset="0"/>
              </a:rPr>
              <a:t>, </a:t>
            </a:r>
            <a:r>
              <a:rPr lang="en-US" sz="950" i="1">
                <a:latin typeface="Times New Roman" charset="0"/>
                <a:ea typeface="Times New Roman" charset="0"/>
                <a:cs typeface="Times New Roman" charset="0"/>
              </a:rPr>
              <a:t>2015</a:t>
            </a:r>
            <a:r>
              <a:rPr lang="en-US" sz="950">
                <a:latin typeface="Times New Roman" charset="0"/>
                <a:ea typeface="Times New Roman" charset="0"/>
                <a:cs typeface="Times New Roman" charset="0"/>
              </a:rPr>
              <a:t>(1), 8.</a:t>
            </a:r>
          </a:p>
          <a:p>
            <a:r>
              <a:rPr lang="en-US" sz="950">
                <a:latin typeface="Times New Roman" charset="0"/>
                <a:ea typeface="Times New Roman" charset="0"/>
                <a:cs typeface="Times New Roman" charset="0"/>
              </a:rPr>
              <a:t>[13] Chaves, F. S., Cavalcante, A. M., Almeida, E. P., Abinader, F. M., Vieira, R. D., Choudhury, S., &amp; Doppler, K. (2014, September). Adaptive transmit power for Wi-Fi dense deployments. In </a:t>
            </a:r>
            <a:r>
              <a:rPr lang="en-US" sz="950" i="1">
                <a:latin typeface="Times New Roman" charset="0"/>
                <a:ea typeface="Times New Roman" charset="0"/>
                <a:cs typeface="Times New Roman" charset="0"/>
              </a:rPr>
              <a:t>Vehicular Technology Conference (VTC Fall), 2014 IEEE 80th</a:t>
            </a:r>
            <a:r>
              <a:rPr lang="en-US" sz="950">
                <a:latin typeface="Times New Roman" charset="0"/>
                <a:ea typeface="Times New Roman" charset="0"/>
                <a:cs typeface="Times New Roman" charset="0"/>
              </a:rPr>
              <a:t> (pp. 1-6). IEEE.</a:t>
            </a:r>
          </a:p>
        </p:txBody>
      </p:sp>
      <p:sp>
        <p:nvSpPr>
          <p:cNvPr id="6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153919" y="4775166"/>
            <a:ext cx="443268" cy="144016"/>
          </a:xfrm>
        </p:spPr>
        <p:txBody>
          <a:bodyPr/>
          <a:lstStyle/>
          <a:p>
            <a:r>
              <a:rPr lang="nl-NL" sz="2000" smtClean="0">
                <a:latin typeface="Times New Roman" charset="0"/>
                <a:ea typeface="Times New Roman" charset="0"/>
                <a:cs typeface="Times New Roman" charset="0"/>
              </a:rPr>
              <a:t>28</a:t>
            </a:r>
            <a:endParaRPr lang="nl-NL" sz="11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086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References (II)</a:t>
            </a:r>
          </a:p>
        </p:txBody>
      </p:sp>
      <p:sp>
        <p:nvSpPr>
          <p:cNvPr id="5" name="Rectangle 4"/>
          <p:cNvSpPr/>
          <p:nvPr/>
        </p:nvSpPr>
        <p:spPr>
          <a:xfrm>
            <a:off x="216488" y="771550"/>
            <a:ext cx="8387960" cy="38933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50">
                <a:latin typeface="Times New Roman" charset="0"/>
                <a:ea typeface="Times New Roman" charset="0"/>
                <a:cs typeface="Times New Roman" charset="0"/>
              </a:rPr>
              <a:t>[14] Gandarillas, C., Martín-Engeños, C., Pombo, H. L., &amp; Marques, A. G. (2014, April). Dynamic transmit-power control for WiFi access points based on wireless link occupancy. In </a:t>
            </a:r>
            <a:r>
              <a:rPr lang="en-US" sz="950" i="1">
                <a:latin typeface="Times New Roman" charset="0"/>
                <a:ea typeface="Times New Roman" charset="0"/>
                <a:cs typeface="Times New Roman" charset="0"/>
              </a:rPr>
              <a:t>Wireless Communications and Networking Conference (WCNC), 2014 IEEE</a:t>
            </a:r>
            <a:r>
              <a:rPr lang="en-US" sz="950">
                <a:latin typeface="Times New Roman" charset="0"/>
                <a:ea typeface="Times New Roman" charset="0"/>
                <a:cs typeface="Times New Roman" charset="0"/>
              </a:rPr>
              <a:t> (pp. 1093-1098). IEEE.</a:t>
            </a:r>
          </a:p>
          <a:p>
            <a:r>
              <a:rPr lang="en-US" sz="950">
                <a:latin typeface="Times New Roman" charset="0"/>
                <a:ea typeface="Times New Roman" charset="0"/>
                <a:cs typeface="Times New Roman" charset="0"/>
              </a:rPr>
              <a:t>[15] Oteri, O., La Sita, F., Yang, R., Ghosh, M., &amp; Olesen, R. (2015, December). Improved Spatial Reuse for Dense 802.11 WLANs. In </a:t>
            </a:r>
            <a:r>
              <a:rPr lang="en-US" sz="950" i="1">
                <a:latin typeface="Times New Roman" charset="0"/>
                <a:ea typeface="Times New Roman" charset="0"/>
                <a:cs typeface="Times New Roman" charset="0"/>
              </a:rPr>
              <a:t>Globecom Workshops (GC Wkshps), 2015 IEEE</a:t>
            </a:r>
            <a:r>
              <a:rPr lang="en-US" sz="950">
                <a:latin typeface="Times New Roman" charset="0"/>
                <a:ea typeface="Times New Roman" charset="0"/>
                <a:cs typeface="Times New Roman" charset="0"/>
              </a:rPr>
              <a:t> (pp. 1-6). IEEE.</a:t>
            </a:r>
          </a:p>
          <a:p>
            <a:r>
              <a:rPr lang="en-US" sz="950">
                <a:latin typeface="Times New Roman" charset="0"/>
                <a:ea typeface="Times New Roman" charset="0"/>
                <a:cs typeface="Times New Roman" charset="0"/>
              </a:rPr>
              <a:t>[16] Tang, S., Yomo, H., Hasegawa, A., Shibata, T., &amp; Ohashi, M. (2014). Joint transmit power control and rate adaptation for wireless LANs. </a:t>
            </a:r>
            <a:r>
              <a:rPr lang="en-US" sz="950" i="1">
                <a:latin typeface="Times New Roman" charset="0"/>
                <a:ea typeface="Times New Roman" charset="0"/>
                <a:cs typeface="Times New Roman" charset="0"/>
              </a:rPr>
              <a:t>Wireless personal communications</a:t>
            </a:r>
            <a:r>
              <a:rPr lang="en-US" sz="950">
                <a:latin typeface="Times New Roman" charset="0"/>
                <a:ea typeface="Times New Roman" charset="0"/>
                <a:cs typeface="Times New Roman" charset="0"/>
              </a:rPr>
              <a:t>, </a:t>
            </a:r>
            <a:r>
              <a:rPr lang="en-US" sz="950" i="1">
                <a:latin typeface="Times New Roman" charset="0"/>
                <a:ea typeface="Times New Roman" charset="0"/>
                <a:cs typeface="Times New Roman" charset="0"/>
              </a:rPr>
              <a:t>74</a:t>
            </a:r>
            <a:r>
              <a:rPr lang="en-US" sz="950">
                <a:latin typeface="Times New Roman" charset="0"/>
                <a:ea typeface="Times New Roman" charset="0"/>
                <a:cs typeface="Times New Roman" charset="0"/>
              </a:rPr>
              <a:t>(2), 469-486.</a:t>
            </a:r>
          </a:p>
          <a:p>
            <a:r>
              <a:rPr lang="en-US" sz="950">
                <a:latin typeface="Times New Roman" charset="0"/>
                <a:ea typeface="Times New Roman" charset="0"/>
                <a:cs typeface="Times New Roman" charset="0"/>
              </a:rPr>
              <a:t>[17] ElBatt, T. A., Krishnamurthy, S. V., Connors, D., &amp; Dao, S. (2000). Power management for throughput enhancement in wireless ad-hoc networks. In </a:t>
            </a:r>
            <a:r>
              <a:rPr lang="en-US" sz="950" i="1">
                <a:latin typeface="Times New Roman" charset="0"/>
                <a:ea typeface="Times New Roman" charset="0"/>
                <a:cs typeface="Times New Roman" charset="0"/>
              </a:rPr>
              <a:t>Communications, 2000. ICC 2000. 2000 IEEE International Conference on</a:t>
            </a:r>
            <a:r>
              <a:rPr lang="en-US" sz="950">
                <a:latin typeface="Times New Roman" charset="0"/>
                <a:ea typeface="Times New Roman" charset="0"/>
                <a:cs typeface="Times New Roman" charset="0"/>
              </a:rPr>
              <a:t> (Vol. 3, pp. 1506-1513). IEEE.</a:t>
            </a:r>
          </a:p>
          <a:p>
            <a:r>
              <a:rPr lang="en-US" sz="950">
                <a:latin typeface="Times New Roman" charset="0"/>
                <a:ea typeface="Times New Roman" charset="0"/>
                <a:cs typeface="Times New Roman" charset="0"/>
              </a:rPr>
              <a:t>[18] IEEE P802.11ax/D1.0, November 2016, 191-192.</a:t>
            </a:r>
          </a:p>
          <a:p>
            <a:r>
              <a:rPr lang="en-US" sz="950">
                <a:latin typeface="Times New Roman" charset="0"/>
                <a:ea typeface="Times New Roman" charset="0"/>
                <a:cs typeface="Times New Roman" charset="0"/>
              </a:rPr>
              <a:t>[19] Afaqui, M. S., Garcia-Villegas, E., Lopez-Aguilera, E., &amp; Camps-Mur, D. (2016, May). Dynamic sensitivity control of access points for IEEE 802.11 ax. In </a:t>
            </a:r>
            <a:r>
              <a:rPr lang="en-US" sz="950" i="1">
                <a:latin typeface="Times New Roman" charset="0"/>
                <a:ea typeface="Times New Roman" charset="0"/>
                <a:cs typeface="Times New Roman" charset="0"/>
              </a:rPr>
              <a:t>Communications (ICC), 2016 IEEE International Conference on</a:t>
            </a:r>
            <a:r>
              <a:rPr lang="en-US" sz="950">
                <a:latin typeface="Times New Roman" charset="0"/>
                <a:ea typeface="Times New Roman" charset="0"/>
                <a:cs typeface="Times New Roman" charset="0"/>
              </a:rPr>
              <a:t> (pp. 1-7). IEEE. </a:t>
            </a:r>
          </a:p>
          <a:p>
            <a:r>
              <a:rPr lang="en-US" sz="950">
                <a:latin typeface="Times New Roman" charset="0"/>
                <a:ea typeface="Times New Roman" charset="0"/>
                <a:cs typeface="Times New Roman" charset="0"/>
              </a:rPr>
              <a:t>[20] Afaqui, M. S., Garcia-Villegas, E., &amp; Lopez-Aguilera, E. (2016, April). Dynamic sensitivity control algorithm leveraging adaptive RTS/CTS for IEEE 802.11 ax. In </a:t>
            </a:r>
            <a:r>
              <a:rPr lang="en-US" sz="950" i="1">
                <a:latin typeface="Times New Roman" charset="0"/>
                <a:ea typeface="Times New Roman" charset="0"/>
                <a:cs typeface="Times New Roman" charset="0"/>
              </a:rPr>
              <a:t>Wireless Communications and Networking Conference (WCNC), 2016 IEEE</a:t>
            </a:r>
            <a:r>
              <a:rPr lang="en-US" sz="950">
                <a:latin typeface="Times New Roman" charset="0"/>
                <a:ea typeface="Times New Roman" charset="0"/>
                <a:cs typeface="Times New Roman" charset="0"/>
              </a:rPr>
              <a:t>(pp. 1-6). IEEE.</a:t>
            </a:r>
          </a:p>
          <a:p>
            <a:r>
              <a:rPr lang="en-US" sz="950">
                <a:latin typeface="Times New Roman" charset="0"/>
                <a:ea typeface="Times New Roman" charset="0"/>
                <a:cs typeface="Times New Roman" charset="0"/>
              </a:rPr>
              <a:t>[21] Thorpe, C., Murphy, S., &amp; Murphy, L. (2009, October). IEEE802. 11k enabled adaptive physical carrier sense mechanism for wireless networks (K-APCS). In </a:t>
            </a:r>
            <a:r>
              <a:rPr lang="en-US" sz="950" i="1">
                <a:latin typeface="Times New Roman" charset="0"/>
                <a:ea typeface="Times New Roman" charset="0"/>
                <a:cs typeface="Times New Roman" charset="0"/>
              </a:rPr>
              <a:t>Proceedings of the 4th ACM workshop on Performance monitoring and measurement of heterogeneous wireless and wired networks</a:t>
            </a:r>
            <a:r>
              <a:rPr lang="en-US" sz="950">
                <a:latin typeface="Times New Roman" charset="0"/>
                <a:ea typeface="Times New Roman" charset="0"/>
                <a:cs typeface="Times New Roman" charset="0"/>
              </a:rPr>
              <a:t> (pp. 209-215). ACM.</a:t>
            </a:r>
          </a:p>
          <a:p>
            <a:r>
              <a:rPr lang="en-US" sz="950">
                <a:latin typeface="Times New Roman" charset="0"/>
                <a:ea typeface="Times New Roman" charset="0"/>
                <a:cs typeface="Times New Roman" charset="0"/>
              </a:rPr>
              <a:t>[22] Thorpe, C., Murphy, S., &amp; Murphy, L. (2011, May). IEEE802. 11k enabled adaptive carrier sense management mechanism (KAPCS2). In </a:t>
            </a:r>
            <a:r>
              <a:rPr lang="en-US" sz="950" i="1">
                <a:latin typeface="Times New Roman" charset="0"/>
                <a:ea typeface="Times New Roman" charset="0"/>
                <a:cs typeface="Times New Roman" charset="0"/>
              </a:rPr>
              <a:t>Integrated Network Management (IM), 2011 IFIP/IEEE International Symposium on</a:t>
            </a:r>
            <a:r>
              <a:rPr lang="en-US" sz="950">
                <a:latin typeface="Times New Roman" charset="0"/>
                <a:ea typeface="Times New Roman" charset="0"/>
                <a:cs typeface="Times New Roman" charset="0"/>
              </a:rPr>
              <a:t> (pp. 509-515). IEEE.</a:t>
            </a:r>
          </a:p>
          <a:p>
            <a:r>
              <a:rPr lang="en-US" sz="950">
                <a:latin typeface="Times New Roman" charset="0"/>
                <a:ea typeface="Times New Roman" charset="0"/>
                <a:cs typeface="Times New Roman" charset="0"/>
              </a:rPr>
              <a:t>[23] Afifi, W., Rantala, E. H., Tuomaala, E., Choudhury, S., &amp; Krunz, M. (2016, May). Throughput-fairness tradeoff evaluation for next-generation WLANs with adaptive clear channel assessment. In </a:t>
            </a:r>
            <a:r>
              <a:rPr lang="en-US" sz="950" i="1">
                <a:latin typeface="Times New Roman" charset="0"/>
                <a:ea typeface="Times New Roman" charset="0"/>
                <a:cs typeface="Times New Roman" charset="0"/>
              </a:rPr>
              <a:t>Communications (ICC), 2016 IEEE International Conference on</a:t>
            </a:r>
            <a:r>
              <a:rPr lang="en-US" sz="950">
                <a:latin typeface="Times New Roman" charset="0"/>
                <a:ea typeface="Times New Roman" charset="0"/>
                <a:cs typeface="Times New Roman" charset="0"/>
              </a:rPr>
              <a:t> (pp. 1-6). IEEE.</a:t>
            </a:r>
          </a:p>
          <a:p>
            <a:r>
              <a:rPr lang="en-US" sz="950">
                <a:latin typeface="Times New Roman" charset="0"/>
                <a:ea typeface="Times New Roman" charset="0"/>
                <a:cs typeface="Times New Roman" charset="0"/>
              </a:rPr>
              <a:t>[24] Hua, Y., Zhang, Q., &amp; Niu, Z. (2009). A cooperative MAC protocol with virtual-antenna array support in a multi-AP WLAN system. </a:t>
            </a:r>
            <a:r>
              <a:rPr lang="en-US" sz="950" i="1">
                <a:latin typeface="Times New Roman" charset="0"/>
                <a:ea typeface="Times New Roman" charset="0"/>
                <a:cs typeface="Times New Roman" charset="0"/>
              </a:rPr>
              <a:t>IEEE transactions on wireless communications</a:t>
            </a:r>
            <a:r>
              <a:rPr lang="en-US" sz="950">
                <a:latin typeface="Times New Roman" charset="0"/>
                <a:ea typeface="Times New Roman" charset="0"/>
                <a:cs typeface="Times New Roman" charset="0"/>
              </a:rPr>
              <a:t>, </a:t>
            </a:r>
            <a:r>
              <a:rPr lang="en-US" sz="950" i="1">
                <a:latin typeface="Times New Roman" charset="0"/>
                <a:ea typeface="Times New Roman" charset="0"/>
                <a:cs typeface="Times New Roman" charset="0"/>
              </a:rPr>
              <a:t>8</a:t>
            </a:r>
            <a:r>
              <a:rPr lang="en-US" sz="950">
                <a:latin typeface="Times New Roman" charset="0"/>
                <a:ea typeface="Times New Roman" charset="0"/>
                <a:cs typeface="Times New Roman" charset="0"/>
              </a:rPr>
              <a:t>(9).</a:t>
            </a:r>
          </a:p>
          <a:p>
            <a:r>
              <a:rPr lang="en-US" sz="950">
                <a:latin typeface="Times New Roman" charset="0"/>
                <a:ea typeface="Times New Roman" charset="0"/>
                <a:cs typeface="Times New Roman" charset="0"/>
              </a:rPr>
              <a:t>[25] Hua, Y., Zhang, Q., &amp; Niu, Z. (2009, November). Distributed physical carrier sensing adaptation scheme in cooperative MAP WLAN. In </a:t>
            </a:r>
            <a:r>
              <a:rPr lang="en-US" sz="950" i="1">
                <a:latin typeface="Times New Roman" charset="0"/>
                <a:ea typeface="Times New Roman" charset="0"/>
                <a:cs typeface="Times New Roman" charset="0"/>
              </a:rPr>
              <a:t>Global Telecommunications Conference, 2009. GLOBECOM 2009. IEEE</a:t>
            </a:r>
            <a:r>
              <a:rPr lang="en-US" sz="950">
                <a:latin typeface="Times New Roman" charset="0"/>
                <a:ea typeface="Times New Roman" charset="0"/>
                <a:cs typeface="Times New Roman" charset="0"/>
              </a:rPr>
              <a:t> (pp. 1-6). IEEE.</a:t>
            </a:r>
          </a:p>
          <a:p>
            <a:r>
              <a:rPr lang="en-US" sz="950">
                <a:latin typeface="Times New Roman" charset="0"/>
                <a:ea typeface="Times New Roman" charset="0"/>
                <a:cs typeface="Times New Roman" charset="0"/>
              </a:rPr>
              <a:t>[26] Zhu, J., Metzler, B., Guo, X., &amp; Liu, Y. (2006, April). Adaptive CSMA for Scalable Network Capacity in High-Density WLAN: A Hardware Prototyping Approach. In </a:t>
            </a:r>
            <a:r>
              <a:rPr lang="en-US" sz="950" i="1">
                <a:latin typeface="Times New Roman" charset="0"/>
                <a:ea typeface="Times New Roman" charset="0"/>
                <a:cs typeface="Times New Roman" charset="0"/>
              </a:rPr>
              <a:t>Infocom</a:t>
            </a:r>
            <a:r>
              <a:rPr lang="en-US" sz="950">
                <a:latin typeface="Times New Roman" charset="0"/>
                <a:ea typeface="Times New Roman" charset="0"/>
                <a:cs typeface="Times New Roman" charset="0"/>
              </a:rPr>
              <a:t>.</a:t>
            </a:r>
          </a:p>
          <a:p>
            <a:endParaRPr lang="en-US" sz="95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6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153919" y="4775166"/>
            <a:ext cx="443268" cy="144016"/>
          </a:xfrm>
        </p:spPr>
        <p:txBody>
          <a:bodyPr/>
          <a:lstStyle/>
          <a:p>
            <a:r>
              <a:rPr lang="nl-NL" sz="2000" smtClean="0">
                <a:latin typeface="Times New Roman" charset="0"/>
                <a:ea typeface="Times New Roman" charset="0"/>
                <a:cs typeface="Times New Roman" charset="0"/>
              </a:rPr>
              <a:t>29</a:t>
            </a:r>
            <a:endParaRPr lang="nl-NL" sz="11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9728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References (III)</a:t>
            </a:r>
          </a:p>
        </p:txBody>
      </p:sp>
      <p:sp>
        <p:nvSpPr>
          <p:cNvPr id="5" name="Rectangle 4"/>
          <p:cNvSpPr/>
          <p:nvPr/>
        </p:nvSpPr>
        <p:spPr>
          <a:xfrm>
            <a:off x="216488" y="771550"/>
            <a:ext cx="8387960" cy="34624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50">
                <a:latin typeface="Times New Roman" charset="0"/>
                <a:ea typeface="Times New Roman" charset="0"/>
                <a:cs typeface="Times New Roman" charset="0"/>
              </a:rPr>
              <a:t>[27] Park, K. J., Hou, J. C., Basar, T., &amp; Kim, H. (2009). Noncooperative carrier sense game in wireless networks. </a:t>
            </a:r>
            <a:r>
              <a:rPr lang="en-US" sz="950" i="1">
                <a:latin typeface="Times New Roman" charset="0"/>
                <a:ea typeface="Times New Roman" charset="0"/>
                <a:cs typeface="Times New Roman" charset="0"/>
              </a:rPr>
              <a:t>IEEE Transactions on Wireless Communications</a:t>
            </a:r>
            <a:r>
              <a:rPr lang="en-US" sz="950">
                <a:latin typeface="Times New Roman" charset="0"/>
                <a:ea typeface="Times New Roman" charset="0"/>
                <a:cs typeface="Times New Roman" charset="0"/>
              </a:rPr>
              <a:t>, </a:t>
            </a:r>
            <a:r>
              <a:rPr lang="en-US" sz="950" i="1">
                <a:latin typeface="Times New Roman" charset="0"/>
                <a:ea typeface="Times New Roman" charset="0"/>
                <a:cs typeface="Times New Roman" charset="0"/>
              </a:rPr>
              <a:t>8</a:t>
            </a:r>
            <a:r>
              <a:rPr lang="en-US" sz="950">
                <a:latin typeface="Times New Roman" charset="0"/>
                <a:ea typeface="Times New Roman" charset="0"/>
                <a:cs typeface="Times New Roman" charset="0"/>
              </a:rPr>
              <a:t>(10).</a:t>
            </a:r>
          </a:p>
          <a:p>
            <a:r>
              <a:rPr lang="en-US" sz="950">
                <a:latin typeface="Times New Roman" charset="0"/>
                <a:ea typeface="Times New Roman" charset="0"/>
                <a:cs typeface="Times New Roman" charset="0"/>
              </a:rPr>
              <a:t>[28] Mhatre, V. P., Papagiannaki, K., &amp; Baccelli, F. (2007, May). Interference mitigation through power control in high density 802.11 WLANs. In </a:t>
            </a:r>
            <a:r>
              <a:rPr lang="en-US" sz="950" i="1">
                <a:latin typeface="Times New Roman" charset="0"/>
                <a:ea typeface="Times New Roman" charset="0"/>
                <a:cs typeface="Times New Roman" charset="0"/>
              </a:rPr>
              <a:t>INFOCOM 2007. 26th IEEE International Conference on Computer Communications. IEEE</a:t>
            </a:r>
            <a:r>
              <a:rPr lang="en-US" sz="950">
                <a:latin typeface="Times New Roman" charset="0"/>
                <a:ea typeface="Times New Roman" charset="0"/>
                <a:cs typeface="Times New Roman" charset="0"/>
              </a:rPr>
              <a:t>(pp. 535-543). IEEE.</a:t>
            </a:r>
          </a:p>
          <a:p>
            <a:r>
              <a:rPr lang="en-US" sz="950">
                <a:latin typeface="Times New Roman" charset="0"/>
                <a:ea typeface="Times New Roman" charset="0"/>
                <a:cs typeface="Times New Roman" charset="0"/>
              </a:rPr>
              <a:t>[29] Jamil, I., Cariou, L., &amp; Hélard, J. F. (2015, June). Preserving fairness in super dense WLANs. In </a:t>
            </a:r>
            <a:r>
              <a:rPr lang="en-US" sz="950" i="1">
                <a:latin typeface="Times New Roman" charset="0"/>
                <a:ea typeface="Times New Roman" charset="0"/>
                <a:cs typeface="Times New Roman" charset="0"/>
              </a:rPr>
              <a:t>Communication Workshop (ICCW), 2015 IEEE International Conference on</a:t>
            </a:r>
            <a:r>
              <a:rPr lang="en-US" sz="950">
                <a:latin typeface="Times New Roman" charset="0"/>
                <a:ea typeface="Times New Roman" charset="0"/>
                <a:cs typeface="Times New Roman" charset="0"/>
              </a:rPr>
              <a:t> (pp. 2276-2281). IEEE.</a:t>
            </a:r>
          </a:p>
          <a:p>
            <a:r>
              <a:rPr lang="en-US" sz="950">
                <a:latin typeface="Times New Roman" charset="0"/>
                <a:ea typeface="Times New Roman" charset="0"/>
                <a:cs typeface="Times New Roman" charset="0"/>
              </a:rPr>
              <a:t>[30] Kim, T. S., Lim, H., &amp; Hou, J. C. (2006, September). Improving spatial reuse through tuning transmit power, carrier sense threshold, and data rate in multihop wireless networks. In </a:t>
            </a:r>
            <a:r>
              <a:rPr lang="en-US" sz="950" i="1">
                <a:latin typeface="Times New Roman" charset="0"/>
                <a:ea typeface="Times New Roman" charset="0"/>
                <a:cs typeface="Times New Roman" charset="0"/>
              </a:rPr>
              <a:t>Proceedings of the 12th annual international conference on Mobile computing and networking</a:t>
            </a:r>
            <a:r>
              <a:rPr lang="en-US" sz="950">
                <a:latin typeface="Times New Roman" charset="0"/>
                <a:ea typeface="Times New Roman" charset="0"/>
                <a:cs typeface="Times New Roman" charset="0"/>
              </a:rPr>
              <a:t> (pp. 366-377). ACM.</a:t>
            </a:r>
          </a:p>
          <a:p>
            <a:r>
              <a:rPr lang="en-US" sz="950">
                <a:latin typeface="Times New Roman" charset="0"/>
                <a:ea typeface="Times New Roman" charset="0"/>
                <a:cs typeface="Times New Roman" charset="0"/>
              </a:rPr>
              <a:t>[31] Cohen, J. D., McClure, S. M., &amp; Angela, J. Y. (2007). Should I stay or should I go? How the human brain manages the trade-off between exploitation and exploration. </a:t>
            </a:r>
            <a:r>
              <a:rPr lang="en-US" sz="950" i="1">
                <a:latin typeface="Times New Roman" charset="0"/>
                <a:ea typeface="Times New Roman" charset="0"/>
                <a:cs typeface="Times New Roman" charset="0"/>
              </a:rPr>
              <a:t>Philosophical Transactions of the Royal Society of London B: Biological Sciences</a:t>
            </a:r>
            <a:r>
              <a:rPr lang="en-US" sz="950">
                <a:latin typeface="Times New Roman" charset="0"/>
                <a:ea typeface="Times New Roman" charset="0"/>
                <a:cs typeface="Times New Roman" charset="0"/>
              </a:rPr>
              <a:t>, </a:t>
            </a:r>
            <a:r>
              <a:rPr lang="en-US" sz="950" i="1">
                <a:latin typeface="Times New Roman" charset="0"/>
                <a:ea typeface="Times New Roman" charset="0"/>
                <a:cs typeface="Times New Roman" charset="0"/>
              </a:rPr>
              <a:t>362</a:t>
            </a:r>
            <a:r>
              <a:rPr lang="en-US" sz="950">
                <a:latin typeface="Times New Roman" charset="0"/>
                <a:ea typeface="Times New Roman" charset="0"/>
                <a:cs typeface="Times New Roman" charset="0"/>
              </a:rPr>
              <a:t>(1481), 933-942.</a:t>
            </a:r>
          </a:p>
          <a:p>
            <a:r>
              <a:rPr lang="en-US" sz="950">
                <a:latin typeface="Times New Roman" charset="0"/>
                <a:ea typeface="Times New Roman" charset="0"/>
                <a:cs typeface="Times New Roman" charset="0"/>
              </a:rPr>
              <a:t>[</a:t>
            </a:r>
            <a:r>
              <a:rPr lang="es-ES" sz="950">
                <a:latin typeface="Times New Roman" charset="0"/>
                <a:ea typeface="Times New Roman" charset="0"/>
                <a:cs typeface="Times New Roman" charset="0"/>
              </a:rPr>
              <a:t>32] Nie, J., &amp; Haykin, S. (1999). A Q-learning-based dynamic channel assignment technique for mobile communication systems. </a:t>
            </a:r>
            <a:r>
              <a:rPr lang="es-ES" sz="950" i="1">
                <a:latin typeface="Times New Roman" charset="0"/>
                <a:ea typeface="Times New Roman" charset="0"/>
                <a:cs typeface="Times New Roman" charset="0"/>
              </a:rPr>
              <a:t>IEEE Transactions on Vehicular Technology</a:t>
            </a:r>
            <a:r>
              <a:rPr lang="es-ES" sz="950">
                <a:latin typeface="Times New Roman" charset="0"/>
                <a:ea typeface="Times New Roman" charset="0"/>
                <a:cs typeface="Times New Roman" charset="0"/>
              </a:rPr>
              <a:t>, </a:t>
            </a:r>
            <a:r>
              <a:rPr lang="es-ES" sz="950" i="1">
                <a:latin typeface="Times New Roman" charset="0"/>
                <a:ea typeface="Times New Roman" charset="0"/>
                <a:cs typeface="Times New Roman" charset="0"/>
              </a:rPr>
              <a:t>48</a:t>
            </a:r>
            <a:r>
              <a:rPr lang="es-ES" sz="950">
                <a:latin typeface="Times New Roman" charset="0"/>
                <a:ea typeface="Times New Roman" charset="0"/>
                <a:cs typeface="Times New Roman" charset="0"/>
              </a:rPr>
              <a:t>(5), 1676-1687.</a:t>
            </a:r>
          </a:p>
          <a:p>
            <a:r>
              <a:rPr lang="es-ES" sz="950">
                <a:latin typeface="Times New Roman" charset="0"/>
                <a:ea typeface="Times New Roman" charset="0"/>
                <a:cs typeface="Times New Roman" charset="0"/>
              </a:rPr>
              <a:t>[33] Li, H. (2009, October). Multi-agent Q-learning of channel selection in multi-user cognitive radio systems: A two by two case. In </a:t>
            </a:r>
            <a:r>
              <a:rPr lang="es-ES" sz="950" i="1">
                <a:latin typeface="Times New Roman" charset="0"/>
                <a:ea typeface="Times New Roman" charset="0"/>
                <a:cs typeface="Times New Roman" charset="0"/>
              </a:rPr>
              <a:t>Systems, Man and Cybernetics, 2009. SMC 2009. IEEE International Conference on</a:t>
            </a:r>
            <a:r>
              <a:rPr lang="es-ES" sz="950">
                <a:latin typeface="Times New Roman" charset="0"/>
                <a:ea typeface="Times New Roman" charset="0"/>
                <a:cs typeface="Times New Roman" charset="0"/>
              </a:rPr>
              <a:t> (pp. 1893-1898). IEEE.</a:t>
            </a:r>
            <a:endParaRPr lang="en-US" sz="95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lang="en-US" sz="950">
                <a:latin typeface="Times New Roman" charset="0"/>
                <a:ea typeface="Times New Roman" charset="0"/>
                <a:cs typeface="Times New Roman" charset="0"/>
              </a:rPr>
              <a:t>[34] Bennis, M., &amp; Niyato, D. (2010, December). A Q-learning based approach to interference avoidance in self-organized femtocell networks. In </a:t>
            </a:r>
            <a:r>
              <a:rPr lang="en-US" sz="950" i="1">
                <a:latin typeface="Times New Roman" charset="0"/>
                <a:ea typeface="Times New Roman" charset="0"/>
                <a:cs typeface="Times New Roman" charset="0"/>
              </a:rPr>
              <a:t>GLOBECOM Workshops (GC Wkshps), 2010 IEEE</a:t>
            </a:r>
            <a:r>
              <a:rPr lang="en-US" sz="950">
                <a:latin typeface="Times New Roman" charset="0"/>
                <a:ea typeface="Times New Roman" charset="0"/>
                <a:cs typeface="Times New Roman" charset="0"/>
              </a:rPr>
              <a:t> (pp. 706-710). IEEE.</a:t>
            </a:r>
          </a:p>
          <a:p>
            <a:r>
              <a:rPr lang="en-US" sz="950">
                <a:latin typeface="Times New Roman" charset="0"/>
                <a:ea typeface="Times New Roman" charset="0"/>
                <a:cs typeface="Times New Roman" charset="0"/>
              </a:rPr>
              <a:t>[35] Maghsudi, S., &amp; Stańczak, S. (2015). Channel selection for network-assisted D2D communication via no-regret bandit learning with calibrated forecasting. </a:t>
            </a:r>
            <a:r>
              <a:rPr lang="en-US" sz="950" i="1">
                <a:latin typeface="Times New Roman" charset="0"/>
                <a:ea typeface="Times New Roman" charset="0"/>
                <a:cs typeface="Times New Roman" charset="0"/>
              </a:rPr>
              <a:t>IEEE Transactions on Wireless Communications</a:t>
            </a:r>
            <a:r>
              <a:rPr lang="en-US" sz="950">
                <a:latin typeface="Times New Roman" charset="0"/>
                <a:ea typeface="Times New Roman" charset="0"/>
                <a:cs typeface="Times New Roman" charset="0"/>
              </a:rPr>
              <a:t>, </a:t>
            </a:r>
            <a:r>
              <a:rPr lang="en-US" sz="950" i="1">
                <a:latin typeface="Times New Roman" charset="0"/>
                <a:ea typeface="Times New Roman" charset="0"/>
                <a:cs typeface="Times New Roman" charset="0"/>
              </a:rPr>
              <a:t>14</a:t>
            </a:r>
            <a:r>
              <a:rPr lang="en-US" sz="950">
                <a:latin typeface="Times New Roman" charset="0"/>
                <a:ea typeface="Times New Roman" charset="0"/>
                <a:cs typeface="Times New Roman" charset="0"/>
              </a:rPr>
              <a:t>(3), 1309-1322.</a:t>
            </a:r>
          </a:p>
          <a:p>
            <a:r>
              <a:rPr lang="en-US" sz="950">
                <a:latin typeface="Times New Roman" charset="0"/>
                <a:ea typeface="Times New Roman" charset="0"/>
                <a:cs typeface="Times New Roman" charset="0"/>
              </a:rPr>
              <a:t>[36] Maghsudi, S., &amp; Stańczak, S. (2015). Joint channel selection and power control in infrastructureless wireless networks: A multiplayer multiarmed bandit framework. </a:t>
            </a:r>
            <a:r>
              <a:rPr lang="en-US" sz="950" i="1">
                <a:latin typeface="Times New Roman" charset="0"/>
                <a:ea typeface="Times New Roman" charset="0"/>
                <a:cs typeface="Times New Roman" charset="0"/>
              </a:rPr>
              <a:t>IEEE Transactions on Vehicular Technology</a:t>
            </a:r>
            <a:r>
              <a:rPr lang="en-US" sz="950">
                <a:latin typeface="Times New Roman" charset="0"/>
                <a:ea typeface="Times New Roman" charset="0"/>
                <a:cs typeface="Times New Roman" charset="0"/>
              </a:rPr>
              <a:t>, </a:t>
            </a:r>
            <a:r>
              <a:rPr lang="en-US" sz="950" i="1">
                <a:latin typeface="Times New Roman" charset="0"/>
                <a:ea typeface="Times New Roman" charset="0"/>
                <a:cs typeface="Times New Roman" charset="0"/>
              </a:rPr>
              <a:t>64</a:t>
            </a:r>
            <a:r>
              <a:rPr lang="en-US" sz="950">
                <a:latin typeface="Times New Roman" charset="0"/>
                <a:ea typeface="Times New Roman" charset="0"/>
                <a:cs typeface="Times New Roman" charset="0"/>
              </a:rPr>
              <a:t>(10), 4565-4578.</a:t>
            </a:r>
          </a:p>
          <a:p>
            <a:r>
              <a:rPr lang="en-US" sz="950">
                <a:latin typeface="Times New Roman" charset="0"/>
                <a:ea typeface="Times New Roman" charset="0"/>
                <a:cs typeface="Times New Roman" charset="0"/>
              </a:rPr>
              <a:t>[37] Jamil, I., Cariou, L., &amp; Hélard, J. F. (2016). Novel learning-based spatial reuse optimization in dense WLAN deployments. </a:t>
            </a:r>
            <a:r>
              <a:rPr lang="en-US" sz="950" i="1">
                <a:latin typeface="Times New Roman" charset="0"/>
                <a:ea typeface="Times New Roman" charset="0"/>
                <a:cs typeface="Times New Roman" charset="0"/>
              </a:rPr>
              <a:t>EURASIP Journal on Wireless Communications and Networking</a:t>
            </a:r>
            <a:r>
              <a:rPr lang="en-US" sz="950">
                <a:latin typeface="Times New Roman" charset="0"/>
                <a:ea typeface="Times New Roman" charset="0"/>
                <a:cs typeface="Times New Roman" charset="0"/>
              </a:rPr>
              <a:t>, </a:t>
            </a:r>
            <a:r>
              <a:rPr lang="en-US" sz="950" i="1">
                <a:latin typeface="Times New Roman" charset="0"/>
                <a:ea typeface="Times New Roman" charset="0"/>
                <a:cs typeface="Times New Roman" charset="0"/>
              </a:rPr>
              <a:t>2016</a:t>
            </a:r>
            <a:r>
              <a:rPr lang="en-US" sz="950">
                <a:latin typeface="Times New Roman" charset="0"/>
                <a:ea typeface="Times New Roman" charset="0"/>
                <a:cs typeface="Times New Roman" charset="0"/>
              </a:rPr>
              <a:t>(1), 184.</a:t>
            </a:r>
          </a:p>
          <a:p>
            <a:endParaRPr lang="en-US" sz="100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6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153919" y="4775166"/>
            <a:ext cx="443268" cy="144016"/>
          </a:xfrm>
        </p:spPr>
        <p:txBody>
          <a:bodyPr/>
          <a:lstStyle/>
          <a:p>
            <a:r>
              <a:rPr lang="nl-NL" sz="2000" smtClean="0">
                <a:latin typeface="Times New Roman" charset="0"/>
                <a:ea typeface="Times New Roman" charset="0"/>
                <a:cs typeface="Times New Roman" charset="0"/>
              </a:rPr>
              <a:t>30</a:t>
            </a:r>
            <a:endParaRPr lang="nl-NL" sz="11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1043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smtClean="0"/>
              <a:t>Appendix A:</a:t>
            </a:r>
            <a:br>
              <a:rPr lang="en-US" sz="4400" dirty="0" smtClean="0"/>
            </a:br>
            <a:r>
              <a:rPr lang="en-US" sz="2800" dirty="0" smtClean="0"/>
              <a:t>Dynamic Channel Allocation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269611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smtClean="0"/>
              <a:t>Motivation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518803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Rectangle 81"/>
          <p:cNvSpPr/>
          <p:nvPr/>
        </p:nvSpPr>
        <p:spPr>
          <a:xfrm>
            <a:off x="216488" y="1953581"/>
            <a:ext cx="385145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05750" indent="-105750">
              <a:buFont typeface="Arial" charset="0"/>
              <a:buChar char="•"/>
            </a:pP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Shared by many technologies (802.11, 802.15, U-LTE</a:t>
            </a:r>
            <a:r>
              <a:rPr lang="mr-IN" sz="1200" dirty="0">
                <a:latin typeface="Times New Roman" charset="0"/>
                <a:ea typeface="Times New Roman" charset="0"/>
                <a:cs typeface="Times New Roman" charset="0"/>
              </a:rPr>
              <a:t>…</a:t>
            </a:r>
            <a:r>
              <a:rPr lang="es-ES" sz="1200" dirty="0">
                <a:latin typeface="Times New Roman" charset="0"/>
                <a:ea typeface="Times New Roman" charset="0"/>
                <a:cs typeface="Times New Roman" charset="0"/>
              </a:rPr>
              <a:t>)</a:t>
            </a:r>
          </a:p>
          <a:p>
            <a:pPr marL="105750" indent="-105750">
              <a:buFont typeface="Arial" charset="0"/>
              <a:buChar char="•"/>
            </a:pPr>
            <a:r>
              <a:rPr lang="es-ES" sz="1200" dirty="0">
                <a:latin typeface="Times New Roman" charset="0"/>
                <a:ea typeface="Times New Roman" charset="0"/>
                <a:cs typeface="Times New Roman" charset="0"/>
              </a:rPr>
              <a:t>2.4 and 5 GHz bands</a:t>
            </a:r>
          </a:p>
          <a:p>
            <a:pPr marL="105750" indent="-105750">
              <a:buFont typeface="Arial" charset="0"/>
              <a:buChar char="•"/>
            </a:pPr>
            <a:endParaRPr lang="es-ES" sz="12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105750" indent="-105750">
              <a:buFont typeface="Arial" charset="0"/>
              <a:buChar char="•"/>
            </a:pPr>
            <a:endParaRPr lang="es-ES" sz="12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105750" indent="-105750">
              <a:buFont typeface="Arial" charset="0"/>
              <a:buChar char="•"/>
            </a:pPr>
            <a:endParaRPr lang="es-ES" sz="12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105750" indent="-105750">
              <a:buFont typeface="Arial" charset="0"/>
              <a:buChar char="•"/>
            </a:pPr>
            <a:endParaRPr lang="es-ES" sz="12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105750" indent="-105750">
              <a:buFont typeface="Arial" charset="0"/>
              <a:buChar char="•"/>
            </a:pPr>
            <a:endParaRPr lang="es-ES" sz="12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105750" indent="-105750">
              <a:buFont typeface="Arial" charset="0"/>
              <a:buChar char="•"/>
            </a:pPr>
            <a:r>
              <a:rPr lang="es-ES" sz="1200" dirty="0">
                <a:latin typeface="Times New Roman" charset="0"/>
                <a:ea typeface="Times New Roman" charset="0"/>
                <a:cs typeface="Times New Roman" charset="0"/>
              </a:rPr>
              <a:t>Overlapping channels with co-channel interference</a:t>
            </a:r>
            <a:endParaRPr lang="en-US" sz="12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Dynamic Channel Allocation (DCA)</a:t>
            </a:r>
          </a:p>
        </p:txBody>
      </p:sp>
      <p:sp>
        <p:nvSpPr>
          <p:cNvPr id="6" name="Rectangle 5"/>
          <p:cNvSpPr/>
          <p:nvPr/>
        </p:nvSpPr>
        <p:spPr>
          <a:xfrm>
            <a:off x="216488" y="731152"/>
            <a:ext cx="8748000" cy="639899"/>
          </a:xfrm>
          <a:prstGeom prst="rect">
            <a:avLst/>
          </a:prstGeom>
          <a:solidFill>
            <a:srgbClr val="FFE8CF"/>
          </a:solidFill>
          <a:ln>
            <a:solidFill>
              <a:srgbClr val="FF9C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DCA aims to properly </a:t>
            </a:r>
            <a:r>
              <a:rPr lang="en-US" sz="2000" b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allocate</a:t>
            </a:r>
            <a:r>
              <a:rPr lang="en-US" sz="2000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 the available frequency channels among the overlapping wireless devices. A proper DCA </a:t>
            </a:r>
            <a:r>
              <a:rPr lang="en-US" sz="2000" b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relaxes</a:t>
            </a:r>
            <a:r>
              <a:rPr lang="en-US" sz="2000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 the SR problem.</a:t>
            </a:r>
            <a:endParaRPr lang="en-US" sz="2400" dirty="0">
              <a:solidFill>
                <a:schemeClr val="tx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7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384" y="3568480"/>
            <a:ext cx="3122789" cy="831150"/>
          </a:xfr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486" y="2414395"/>
            <a:ext cx="3646364" cy="849388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4644008" y="2067694"/>
            <a:ext cx="1461543" cy="2233536"/>
            <a:chOff x="1101092" y="1629719"/>
            <a:chExt cx="1938813" cy="2787220"/>
          </a:xfrm>
          <a:solidFill>
            <a:srgbClr val="FF0000">
              <a:alpha val="7000"/>
            </a:srgbClr>
          </a:solidFill>
        </p:grpSpPr>
        <p:grpSp>
          <p:nvGrpSpPr>
            <p:cNvPr id="21" name="Group 20"/>
            <p:cNvGrpSpPr/>
            <p:nvPr/>
          </p:nvGrpSpPr>
          <p:grpSpPr>
            <a:xfrm>
              <a:off x="1101092" y="1707654"/>
              <a:ext cx="1938813" cy="2709285"/>
              <a:chOff x="1101092" y="1563638"/>
              <a:chExt cx="1938813" cy="2709285"/>
            </a:xfrm>
            <a:grpFill/>
          </p:grpSpPr>
          <p:grpSp>
            <p:nvGrpSpPr>
              <p:cNvPr id="23" name="Group 22"/>
              <p:cNvGrpSpPr/>
              <p:nvPr/>
            </p:nvGrpSpPr>
            <p:grpSpPr>
              <a:xfrm>
                <a:off x="1101092" y="1563638"/>
                <a:ext cx="1938813" cy="2709285"/>
                <a:chOff x="391381" y="1771225"/>
                <a:chExt cx="1938813" cy="2709285"/>
              </a:xfrm>
              <a:grpFill/>
            </p:grpSpPr>
            <p:grpSp>
              <p:nvGrpSpPr>
                <p:cNvPr id="31" name="Group 30"/>
                <p:cNvGrpSpPr/>
                <p:nvPr/>
              </p:nvGrpSpPr>
              <p:grpSpPr>
                <a:xfrm>
                  <a:off x="391381" y="1771225"/>
                  <a:ext cx="1938813" cy="2709285"/>
                  <a:chOff x="391381" y="1771225"/>
                  <a:chExt cx="1938813" cy="2709285"/>
                </a:xfrm>
                <a:grpFill/>
              </p:grpSpPr>
              <p:sp>
                <p:nvSpPr>
                  <p:cNvPr id="35" name="Oval 34"/>
                  <p:cNvSpPr/>
                  <p:nvPr/>
                </p:nvSpPr>
                <p:spPr>
                  <a:xfrm>
                    <a:off x="963253" y="3336766"/>
                    <a:ext cx="1143744" cy="1143744"/>
                  </a:xfrm>
                  <a:prstGeom prst="ellipse">
                    <a:avLst/>
                  </a:prstGeom>
                  <a:grpFill/>
                  <a:ln w="3175">
                    <a:solidFill>
                      <a:srgbClr val="FF0000"/>
                    </a:solidFill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grpSp>
                <p:nvGrpSpPr>
                  <p:cNvPr id="38" name="Group 37"/>
                  <p:cNvGrpSpPr/>
                  <p:nvPr/>
                </p:nvGrpSpPr>
                <p:grpSpPr>
                  <a:xfrm>
                    <a:off x="391381" y="1771225"/>
                    <a:ext cx="1938813" cy="1986862"/>
                    <a:chOff x="325383" y="1952918"/>
                    <a:chExt cx="1938813" cy="1986862"/>
                  </a:xfrm>
                  <a:grpFill/>
                </p:grpSpPr>
                <p:grpSp>
                  <p:nvGrpSpPr>
                    <p:cNvPr id="39" name="Group 38"/>
                    <p:cNvGrpSpPr/>
                    <p:nvPr/>
                  </p:nvGrpSpPr>
                  <p:grpSpPr>
                    <a:xfrm>
                      <a:off x="325383" y="1952918"/>
                      <a:ext cx="1938813" cy="1986862"/>
                      <a:chOff x="191297" y="2222432"/>
                      <a:chExt cx="1938813" cy="1986862"/>
                    </a:xfrm>
                    <a:grpFill/>
                  </p:grpSpPr>
                  <p:sp>
                    <p:nvSpPr>
                      <p:cNvPr id="41" name="Oval 40"/>
                      <p:cNvSpPr/>
                      <p:nvPr/>
                    </p:nvSpPr>
                    <p:spPr>
                      <a:xfrm>
                        <a:off x="588831" y="2222432"/>
                        <a:ext cx="1143744" cy="1143744"/>
                      </a:xfrm>
                      <a:prstGeom prst="ellipse">
                        <a:avLst/>
                      </a:prstGeom>
                      <a:grpFill/>
                      <a:ln w="3175">
                        <a:solidFill>
                          <a:srgbClr val="FF0000"/>
                        </a:solidFill>
                        <a:prstDash val="solid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200"/>
                      </a:p>
                    </p:txBody>
                  </p:sp>
                  <p:grpSp>
                    <p:nvGrpSpPr>
                      <p:cNvPr id="42" name="Group 41"/>
                      <p:cNvGrpSpPr/>
                      <p:nvPr/>
                    </p:nvGrpSpPr>
                    <p:grpSpPr>
                      <a:xfrm>
                        <a:off x="191297" y="2682731"/>
                        <a:ext cx="1938813" cy="1526563"/>
                        <a:chOff x="246842" y="2552562"/>
                        <a:chExt cx="1938813" cy="1526563"/>
                      </a:xfrm>
                      <a:grpFill/>
                    </p:grpSpPr>
                    <p:sp>
                      <p:nvSpPr>
                        <p:cNvPr id="43" name="Oval 42"/>
                        <p:cNvSpPr/>
                        <p:nvPr/>
                      </p:nvSpPr>
                      <p:spPr>
                        <a:xfrm>
                          <a:off x="246842" y="2935381"/>
                          <a:ext cx="1143744" cy="1143744"/>
                        </a:xfrm>
                        <a:prstGeom prst="ellipse">
                          <a:avLst/>
                        </a:prstGeom>
                        <a:grpFill/>
                        <a:ln w="3175">
                          <a:solidFill>
                            <a:srgbClr val="FF0000"/>
                          </a:solidFill>
                          <a:prstDash val="solid"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sz="1200"/>
                        </a:p>
                      </p:txBody>
                    </p:sp>
                    <p:sp>
                      <p:nvSpPr>
                        <p:cNvPr id="44" name="TextBox 43"/>
                        <p:cNvSpPr txBox="1"/>
                        <p:nvPr/>
                      </p:nvSpPr>
                      <p:spPr>
                        <a:xfrm>
                          <a:off x="1420091" y="2552562"/>
                          <a:ext cx="765564" cy="34566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US" sz="1200" dirty="0" smtClean="0">
                              <a:solidFill>
                                <a:srgbClr val="FF0000"/>
                              </a:solidFill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STA 1</a:t>
                          </a:r>
                          <a:endParaRPr lang="en-US" sz="1200">
                            <a:solidFill>
                              <a:srgbClr val="FF0000"/>
                            </a:solidFill>
                            <a:latin typeface="Times New Roman" charset="0"/>
                            <a:ea typeface="Times New Roman" charset="0"/>
                            <a:cs typeface="Times New Roman" charset="0"/>
                          </a:endParaRPr>
                        </a:p>
                      </p:txBody>
                    </p:sp>
                    <p:sp>
                      <p:nvSpPr>
                        <p:cNvPr id="45" name="TextBox 44"/>
                        <p:cNvSpPr txBox="1"/>
                        <p:nvPr/>
                      </p:nvSpPr>
                      <p:spPr>
                        <a:xfrm>
                          <a:off x="1302672" y="3420826"/>
                          <a:ext cx="798935" cy="34566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US" sz="1200" dirty="0" smtClean="0">
                              <a:solidFill>
                                <a:srgbClr val="FF0000"/>
                              </a:solidFill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STA 2</a:t>
                          </a:r>
                          <a:endParaRPr lang="en-US" sz="1200">
                            <a:solidFill>
                              <a:srgbClr val="FF0000"/>
                            </a:solidFill>
                            <a:latin typeface="Times New Roman" charset="0"/>
                            <a:ea typeface="Times New Roman" charset="0"/>
                            <a:cs typeface="Times New Roman" charset="0"/>
                          </a:endParaRPr>
                        </a:p>
                      </p:txBody>
                    </p:sp>
                  </p:grpSp>
                </p:grpSp>
                <p:sp>
                  <p:nvSpPr>
                    <p:cNvPr id="40" name="TextBox 39"/>
                    <p:cNvSpPr txBox="1"/>
                    <p:nvPr/>
                  </p:nvSpPr>
                  <p:spPr>
                    <a:xfrm>
                      <a:off x="782216" y="2221206"/>
                      <a:ext cx="709820" cy="345666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200">
                          <a:solidFill>
                            <a:srgbClr val="FF0000"/>
                          </a:solidFill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AP 1</a:t>
                      </a:r>
                    </a:p>
                  </p:txBody>
                </p:sp>
              </p:grpSp>
            </p:grpSp>
            <p:pic>
              <p:nvPicPr>
                <p:cNvPr id="32" name="Picture 31"/>
                <p:cNvPicPr>
                  <a:picLocks noChangeAspect="1"/>
                </p:cNvPicPr>
                <p:nvPr/>
              </p:nvPicPr>
              <p:blipFill>
                <a:blip r:embed="rId4">
                  <a:duotone>
                    <a:prstClr val="black"/>
                    <a:srgbClr val="FF0000">
                      <a:tint val="45000"/>
                      <a:satMod val="400000"/>
                    </a:srgbClr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38223" y="2048241"/>
                  <a:ext cx="107286" cy="3755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33" name="Picture 32"/>
                <p:cNvPicPr>
                  <a:picLocks noChangeAspect="1"/>
                </p:cNvPicPr>
                <p:nvPr/>
              </p:nvPicPr>
              <p:blipFill>
                <a:blip r:embed="rId5">
                  <a:duotone>
                    <a:prstClr val="black"/>
                    <a:srgbClr val="FF0000">
                      <a:tint val="45000"/>
                      <a:satMod val="400000"/>
                    </a:srgbClr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97509" y="3195328"/>
                  <a:ext cx="375500" cy="3755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34" name="Picture 33"/>
                <p:cNvPicPr>
                  <a:picLocks noChangeAspect="1"/>
                </p:cNvPicPr>
                <p:nvPr/>
              </p:nvPicPr>
              <p:blipFill>
                <a:blip r:embed="rId6">
                  <a:duotone>
                    <a:prstClr val="black"/>
                    <a:srgbClr val="FF0000">
                      <a:tint val="45000"/>
                      <a:satMod val="400000"/>
                    </a:srgbClr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28728" y="1943211"/>
                  <a:ext cx="375500" cy="3755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pic>
            <p:nvPicPr>
              <p:cNvPr id="24" name="Picture 23"/>
              <p:cNvPicPr>
                <a:picLocks noChangeAspect="1"/>
              </p:cNvPicPr>
              <p:nvPr/>
            </p:nvPicPr>
            <p:blipFill>
              <a:blip r:embed="rId7">
                <a:duotone>
                  <a:prstClr val="black"/>
                  <a:srgbClr val="FF0000">
                    <a:tint val="45000"/>
                    <a:satMod val="400000"/>
                  </a:srgb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39202" y="3212866"/>
                <a:ext cx="375500" cy="3755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5" name="TextBox 24"/>
              <p:cNvSpPr txBox="1"/>
              <p:nvPr/>
            </p:nvSpPr>
            <p:spPr>
              <a:xfrm>
                <a:off x="1445400" y="3489819"/>
                <a:ext cx="827152" cy="34566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 smtClean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STA 3</a:t>
                </a:r>
                <a:endParaRPr lang="en-US" sz="1200">
                  <a:solidFill>
                    <a:srgbClr val="FF000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1115616" y="2715766"/>
                <a:ext cx="709820" cy="34566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20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AP 2</a:t>
                </a:r>
              </a:p>
            </p:txBody>
          </p:sp>
          <p:pic>
            <p:nvPicPr>
              <p:cNvPr id="27" name="Picture 26"/>
              <p:cNvPicPr>
                <a:picLocks noChangeAspect="1"/>
              </p:cNvPicPr>
              <p:nvPr/>
            </p:nvPicPr>
            <p:blipFill>
              <a:blip r:embed="rId4">
                <a:duotone>
                  <a:prstClr val="black"/>
                  <a:srgbClr val="FF0000">
                    <a:tint val="45000"/>
                    <a:satMod val="400000"/>
                  </a:srgb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52101" y="2751649"/>
                <a:ext cx="107286" cy="3755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8" name="TextBox 27"/>
              <p:cNvSpPr txBox="1"/>
              <p:nvPr/>
            </p:nvSpPr>
            <p:spPr>
              <a:xfrm>
                <a:off x="1963395" y="3859294"/>
                <a:ext cx="709820" cy="34566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20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AP 3</a:t>
                </a:r>
              </a:p>
            </p:txBody>
          </p:sp>
          <p:pic>
            <p:nvPicPr>
              <p:cNvPr id="29" name="Picture 28"/>
              <p:cNvPicPr>
                <a:picLocks noChangeAspect="1"/>
              </p:cNvPicPr>
              <p:nvPr/>
            </p:nvPicPr>
            <p:blipFill>
              <a:blip r:embed="rId4">
                <a:duotone>
                  <a:prstClr val="black"/>
                  <a:srgbClr val="FF0000">
                    <a:tint val="45000"/>
                    <a:satMod val="400000"/>
                  </a:srgb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97847" y="3481342"/>
                <a:ext cx="107286" cy="3755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8" name="Oval 17"/>
            <p:cNvSpPr/>
            <p:nvPr/>
          </p:nvSpPr>
          <p:spPr>
            <a:xfrm>
              <a:off x="1609987" y="2924919"/>
              <a:ext cx="899699" cy="885175"/>
            </a:xfrm>
            <a:prstGeom prst="ellipse">
              <a:avLst/>
            </a:prstGeom>
            <a:grpFill/>
            <a:ln w="3175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9" name="Oval 18"/>
            <p:cNvSpPr/>
            <p:nvPr/>
          </p:nvSpPr>
          <p:spPr>
            <a:xfrm>
              <a:off x="1372853" y="3118452"/>
              <a:ext cx="899699" cy="885175"/>
            </a:xfrm>
            <a:prstGeom prst="ellipse">
              <a:avLst/>
            </a:prstGeom>
            <a:grpFill/>
            <a:ln w="3175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0" name="Oval 19"/>
            <p:cNvSpPr/>
            <p:nvPr/>
          </p:nvSpPr>
          <p:spPr>
            <a:xfrm>
              <a:off x="2056158" y="1629719"/>
              <a:ext cx="899699" cy="885175"/>
            </a:xfrm>
            <a:prstGeom prst="ellipse">
              <a:avLst/>
            </a:prstGeom>
            <a:grpFill/>
            <a:ln w="3175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6876256" y="2067694"/>
            <a:ext cx="1461543" cy="2241631"/>
            <a:chOff x="1101092" y="1619617"/>
            <a:chExt cx="1938813" cy="2797322"/>
          </a:xfrm>
        </p:grpSpPr>
        <p:grpSp>
          <p:nvGrpSpPr>
            <p:cNvPr id="47" name="Group 46"/>
            <p:cNvGrpSpPr/>
            <p:nvPr/>
          </p:nvGrpSpPr>
          <p:grpSpPr>
            <a:xfrm>
              <a:off x="1101092" y="1707654"/>
              <a:ext cx="1938813" cy="2709285"/>
              <a:chOff x="1101092" y="1563638"/>
              <a:chExt cx="1938813" cy="2709285"/>
            </a:xfrm>
          </p:grpSpPr>
          <p:grpSp>
            <p:nvGrpSpPr>
              <p:cNvPr id="51" name="Group 50"/>
              <p:cNvGrpSpPr/>
              <p:nvPr/>
            </p:nvGrpSpPr>
            <p:grpSpPr>
              <a:xfrm>
                <a:off x="1101092" y="1563638"/>
                <a:ext cx="1938813" cy="2709285"/>
                <a:chOff x="391381" y="1771225"/>
                <a:chExt cx="1938813" cy="2709285"/>
              </a:xfrm>
            </p:grpSpPr>
            <p:grpSp>
              <p:nvGrpSpPr>
                <p:cNvPr id="58" name="Group 57"/>
                <p:cNvGrpSpPr/>
                <p:nvPr/>
              </p:nvGrpSpPr>
              <p:grpSpPr>
                <a:xfrm>
                  <a:off x="391381" y="1771225"/>
                  <a:ext cx="1938813" cy="2709285"/>
                  <a:chOff x="391381" y="1771225"/>
                  <a:chExt cx="1938813" cy="2709285"/>
                </a:xfrm>
              </p:grpSpPr>
              <p:sp>
                <p:nvSpPr>
                  <p:cNvPr id="62" name="Oval 61"/>
                  <p:cNvSpPr/>
                  <p:nvPr/>
                </p:nvSpPr>
                <p:spPr>
                  <a:xfrm>
                    <a:off x="963253" y="3336766"/>
                    <a:ext cx="1143744" cy="1143744"/>
                  </a:xfrm>
                  <a:prstGeom prst="ellipse">
                    <a:avLst/>
                  </a:prstGeom>
                  <a:solidFill>
                    <a:srgbClr val="00B050">
                      <a:alpha val="12000"/>
                    </a:srgbClr>
                  </a:solidFill>
                  <a:ln w="3175">
                    <a:solidFill>
                      <a:srgbClr val="00B050"/>
                    </a:solidFill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grpSp>
                <p:nvGrpSpPr>
                  <p:cNvPr id="63" name="Group 62"/>
                  <p:cNvGrpSpPr/>
                  <p:nvPr/>
                </p:nvGrpSpPr>
                <p:grpSpPr>
                  <a:xfrm>
                    <a:off x="391381" y="1771225"/>
                    <a:ext cx="1938813" cy="1986862"/>
                    <a:chOff x="325383" y="1952918"/>
                    <a:chExt cx="1938813" cy="1986862"/>
                  </a:xfrm>
                </p:grpSpPr>
                <p:grpSp>
                  <p:nvGrpSpPr>
                    <p:cNvPr id="64" name="Group 63"/>
                    <p:cNvGrpSpPr/>
                    <p:nvPr/>
                  </p:nvGrpSpPr>
                  <p:grpSpPr>
                    <a:xfrm>
                      <a:off x="325383" y="1952918"/>
                      <a:ext cx="1938813" cy="1986862"/>
                      <a:chOff x="191297" y="2222432"/>
                      <a:chExt cx="1938813" cy="1986862"/>
                    </a:xfrm>
                  </p:grpSpPr>
                  <p:sp>
                    <p:nvSpPr>
                      <p:cNvPr id="66" name="Oval 65"/>
                      <p:cNvSpPr/>
                      <p:nvPr/>
                    </p:nvSpPr>
                    <p:spPr>
                      <a:xfrm>
                        <a:off x="588831" y="2222432"/>
                        <a:ext cx="1143744" cy="1143744"/>
                      </a:xfrm>
                      <a:prstGeom prst="ellipse">
                        <a:avLst/>
                      </a:prstGeom>
                      <a:solidFill>
                        <a:srgbClr val="FF0000">
                          <a:alpha val="16000"/>
                        </a:srgbClr>
                      </a:solidFill>
                      <a:ln w="3175">
                        <a:solidFill>
                          <a:srgbClr val="FF0000"/>
                        </a:solidFill>
                        <a:prstDash val="solid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200"/>
                      </a:p>
                    </p:txBody>
                  </p:sp>
                  <p:grpSp>
                    <p:nvGrpSpPr>
                      <p:cNvPr id="67" name="Group 66"/>
                      <p:cNvGrpSpPr/>
                      <p:nvPr/>
                    </p:nvGrpSpPr>
                    <p:grpSpPr>
                      <a:xfrm>
                        <a:off x="191297" y="2682731"/>
                        <a:ext cx="1938813" cy="1526563"/>
                        <a:chOff x="246842" y="2552562"/>
                        <a:chExt cx="1938813" cy="1526563"/>
                      </a:xfrm>
                    </p:grpSpPr>
                    <p:sp>
                      <p:nvSpPr>
                        <p:cNvPr id="68" name="Oval 67"/>
                        <p:cNvSpPr/>
                        <p:nvPr/>
                      </p:nvSpPr>
                      <p:spPr>
                        <a:xfrm>
                          <a:off x="246842" y="2935381"/>
                          <a:ext cx="1143744" cy="1143744"/>
                        </a:xfrm>
                        <a:prstGeom prst="ellipse">
                          <a:avLst/>
                        </a:prstGeom>
                        <a:solidFill>
                          <a:srgbClr val="0432FF">
                            <a:alpha val="18000"/>
                          </a:srgbClr>
                        </a:solidFill>
                        <a:ln w="3175">
                          <a:solidFill>
                            <a:srgbClr val="0432FF"/>
                          </a:solidFill>
                          <a:prstDash val="solid"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sz="1200"/>
                        </a:p>
                      </p:txBody>
                    </p:sp>
                    <p:sp>
                      <p:nvSpPr>
                        <p:cNvPr id="69" name="TextBox 68"/>
                        <p:cNvSpPr txBox="1"/>
                        <p:nvPr/>
                      </p:nvSpPr>
                      <p:spPr>
                        <a:xfrm>
                          <a:off x="1420091" y="2552562"/>
                          <a:ext cx="765564" cy="345666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US" sz="1200" dirty="0" smtClean="0">
                              <a:solidFill>
                                <a:srgbClr val="FF0000"/>
                              </a:solidFill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STA 1</a:t>
                          </a:r>
                          <a:endParaRPr lang="en-US" sz="1200">
                            <a:solidFill>
                              <a:srgbClr val="FF0000"/>
                            </a:solidFill>
                            <a:latin typeface="Times New Roman" charset="0"/>
                            <a:ea typeface="Times New Roman" charset="0"/>
                            <a:cs typeface="Times New Roman" charset="0"/>
                          </a:endParaRPr>
                        </a:p>
                      </p:txBody>
                    </p:sp>
                    <p:sp>
                      <p:nvSpPr>
                        <p:cNvPr id="70" name="TextBox 69"/>
                        <p:cNvSpPr txBox="1"/>
                        <p:nvPr/>
                      </p:nvSpPr>
                      <p:spPr>
                        <a:xfrm>
                          <a:off x="1302670" y="3420826"/>
                          <a:ext cx="797310" cy="345666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US" sz="1200" dirty="0" smtClean="0">
                              <a:solidFill>
                                <a:srgbClr val="0432FF"/>
                              </a:solidFill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STA 2</a:t>
                          </a:r>
                          <a:endParaRPr lang="en-US" sz="1200">
                            <a:solidFill>
                              <a:srgbClr val="0432FF"/>
                            </a:solidFill>
                            <a:latin typeface="Times New Roman" charset="0"/>
                            <a:ea typeface="Times New Roman" charset="0"/>
                            <a:cs typeface="Times New Roman" charset="0"/>
                          </a:endParaRPr>
                        </a:p>
                      </p:txBody>
                    </p:sp>
                  </p:grpSp>
                </p:grpSp>
                <p:sp>
                  <p:nvSpPr>
                    <p:cNvPr id="65" name="TextBox 64"/>
                    <p:cNvSpPr txBox="1"/>
                    <p:nvPr/>
                  </p:nvSpPr>
                  <p:spPr>
                    <a:xfrm>
                      <a:off x="782216" y="2221206"/>
                      <a:ext cx="709820" cy="345666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200">
                          <a:solidFill>
                            <a:srgbClr val="FF0000"/>
                          </a:solidFill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AP 1</a:t>
                      </a:r>
                    </a:p>
                  </p:txBody>
                </p:sp>
              </p:grpSp>
            </p:grpSp>
            <p:pic>
              <p:nvPicPr>
                <p:cNvPr id="59" name="Picture 58"/>
                <p:cNvPicPr>
                  <a:picLocks noChangeAspect="1"/>
                </p:cNvPicPr>
                <p:nvPr/>
              </p:nvPicPr>
              <p:blipFill>
                <a:blip r:embed="rId4">
                  <a:duotone>
                    <a:prstClr val="black"/>
                    <a:srgbClr val="FF0000">
                      <a:tint val="45000"/>
                      <a:satMod val="400000"/>
                    </a:srgbClr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38223" y="2048241"/>
                  <a:ext cx="107286" cy="375500"/>
                </a:xfrm>
                <a:prstGeom prst="rect">
                  <a:avLst/>
                </a:prstGeom>
              </p:spPr>
            </p:pic>
            <p:pic>
              <p:nvPicPr>
                <p:cNvPr id="60" name="Picture 59"/>
                <p:cNvPicPr>
                  <a:picLocks noChangeAspect="1"/>
                </p:cNvPicPr>
                <p:nvPr/>
              </p:nvPicPr>
              <p:blipFill>
                <a:blip r:embed="rId8">
                  <a:duotone>
                    <a:schemeClr val="accent1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97509" y="3195328"/>
                  <a:ext cx="375500" cy="375500"/>
                </a:xfrm>
                <a:prstGeom prst="rect">
                  <a:avLst/>
                </a:prstGeom>
              </p:spPr>
            </p:pic>
            <p:pic>
              <p:nvPicPr>
                <p:cNvPr id="61" name="Picture 60"/>
                <p:cNvPicPr>
                  <a:picLocks noChangeAspect="1"/>
                </p:cNvPicPr>
                <p:nvPr/>
              </p:nvPicPr>
              <p:blipFill>
                <a:blip r:embed="rId6">
                  <a:duotone>
                    <a:prstClr val="black"/>
                    <a:srgbClr val="FF0000">
                      <a:tint val="45000"/>
                      <a:satMod val="400000"/>
                    </a:srgbClr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28728" y="1943211"/>
                  <a:ext cx="375500" cy="375500"/>
                </a:xfrm>
                <a:prstGeom prst="rect">
                  <a:avLst/>
                </a:prstGeom>
              </p:spPr>
            </p:pic>
          </p:grpSp>
          <p:pic>
            <p:nvPicPr>
              <p:cNvPr id="52" name="Picture 51"/>
              <p:cNvPicPr>
                <a:picLocks noChangeAspect="1"/>
              </p:cNvPicPr>
              <p:nvPr/>
            </p:nvPicPr>
            <p:blipFill>
              <a:blip r:embed="rId9">
                <a:duotone>
                  <a:prstClr val="black"/>
                  <a:srgbClr val="00B050">
                    <a:tint val="45000"/>
                    <a:satMod val="400000"/>
                  </a:srgb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39202" y="3212866"/>
                <a:ext cx="375500" cy="375500"/>
              </a:xfrm>
              <a:prstGeom prst="rect">
                <a:avLst/>
              </a:prstGeom>
            </p:spPr>
          </p:pic>
          <p:sp>
            <p:nvSpPr>
              <p:cNvPr id="53" name="TextBox 52"/>
              <p:cNvSpPr txBox="1"/>
              <p:nvPr/>
            </p:nvSpPr>
            <p:spPr>
              <a:xfrm>
                <a:off x="1445401" y="3489819"/>
                <a:ext cx="779050" cy="345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 smtClean="0">
                    <a:solidFill>
                      <a:srgbClr val="00B05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STA 3</a:t>
                </a:r>
                <a:endParaRPr lang="en-US" sz="1200">
                  <a:solidFill>
                    <a:srgbClr val="00B05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  <p:sp>
            <p:nvSpPr>
              <p:cNvPr id="54" name="TextBox 53"/>
              <p:cNvSpPr txBox="1"/>
              <p:nvPr/>
            </p:nvSpPr>
            <p:spPr>
              <a:xfrm>
                <a:off x="1115616" y="2715766"/>
                <a:ext cx="709820" cy="345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>
                    <a:solidFill>
                      <a:srgbClr val="0432FF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AP 2</a:t>
                </a:r>
              </a:p>
            </p:txBody>
          </p:sp>
          <p:pic>
            <p:nvPicPr>
              <p:cNvPr id="55" name="Picture 54"/>
              <p:cNvPicPr>
                <a:picLocks noChangeAspect="1"/>
              </p:cNvPicPr>
              <p:nvPr/>
            </p:nvPicPr>
            <p:blipFill>
              <a:blip r:embed="rId4">
                <a:duotone>
                  <a:prstClr val="black"/>
                  <a:srgbClr val="0432FF">
                    <a:tint val="45000"/>
                    <a:satMod val="400000"/>
                  </a:srgb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52101" y="2751649"/>
                <a:ext cx="107286" cy="375500"/>
              </a:xfrm>
              <a:prstGeom prst="rect">
                <a:avLst/>
              </a:prstGeom>
            </p:spPr>
          </p:pic>
          <p:sp>
            <p:nvSpPr>
              <p:cNvPr id="56" name="TextBox 55"/>
              <p:cNvSpPr txBox="1"/>
              <p:nvPr/>
            </p:nvSpPr>
            <p:spPr>
              <a:xfrm>
                <a:off x="1963395" y="3859294"/>
                <a:ext cx="709820" cy="345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>
                    <a:solidFill>
                      <a:srgbClr val="00B05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AP 3</a:t>
                </a:r>
              </a:p>
            </p:txBody>
          </p:sp>
          <p:pic>
            <p:nvPicPr>
              <p:cNvPr id="57" name="Picture 56"/>
              <p:cNvPicPr>
                <a:picLocks noChangeAspect="1"/>
              </p:cNvPicPr>
              <p:nvPr/>
            </p:nvPicPr>
            <p:blipFill>
              <a:blip r:embed="rId4">
                <a:duotone>
                  <a:prstClr val="black"/>
                  <a:srgbClr val="00B050">
                    <a:tint val="45000"/>
                    <a:satMod val="400000"/>
                  </a:srgb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97847" y="3481342"/>
                <a:ext cx="107286" cy="375500"/>
              </a:xfrm>
              <a:prstGeom prst="rect">
                <a:avLst/>
              </a:prstGeom>
            </p:spPr>
          </p:pic>
        </p:grpSp>
        <p:sp>
          <p:nvSpPr>
            <p:cNvPr id="48" name="Oval 47"/>
            <p:cNvSpPr/>
            <p:nvPr/>
          </p:nvSpPr>
          <p:spPr>
            <a:xfrm>
              <a:off x="1622932" y="2889315"/>
              <a:ext cx="899699" cy="885175"/>
            </a:xfrm>
            <a:prstGeom prst="ellipse">
              <a:avLst/>
            </a:prstGeom>
            <a:noFill/>
            <a:ln w="3175">
              <a:solidFill>
                <a:srgbClr val="0432FF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49" name="Oval 48"/>
            <p:cNvSpPr/>
            <p:nvPr/>
          </p:nvSpPr>
          <p:spPr>
            <a:xfrm>
              <a:off x="1351791" y="3101481"/>
              <a:ext cx="899699" cy="885175"/>
            </a:xfrm>
            <a:prstGeom prst="ellipse">
              <a:avLst/>
            </a:prstGeom>
            <a:noFill/>
            <a:ln w="3175"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50" name="Oval 49"/>
            <p:cNvSpPr/>
            <p:nvPr/>
          </p:nvSpPr>
          <p:spPr>
            <a:xfrm>
              <a:off x="2054532" y="1619617"/>
              <a:ext cx="899699" cy="885175"/>
            </a:xfrm>
            <a:prstGeom prst="ellipse">
              <a:avLst/>
            </a:prstGeom>
            <a:noFill/>
            <a:ln w="3175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  <p:grpSp>
        <p:nvGrpSpPr>
          <p:cNvPr id="89" name="Group 88"/>
          <p:cNvGrpSpPr/>
          <p:nvPr/>
        </p:nvGrpSpPr>
        <p:grpSpPr>
          <a:xfrm>
            <a:off x="8194997" y="4039459"/>
            <a:ext cx="1123911" cy="523542"/>
            <a:chOff x="6636465" y="4041265"/>
            <a:chExt cx="1123911" cy="523542"/>
          </a:xfrm>
        </p:grpSpPr>
        <p:sp>
          <p:nvSpPr>
            <p:cNvPr id="73" name="TextBox 72"/>
            <p:cNvSpPr txBox="1"/>
            <p:nvPr/>
          </p:nvSpPr>
          <p:spPr>
            <a:xfrm>
              <a:off x="6848446" y="4041265"/>
              <a:ext cx="90855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i="1" dirty="0" smtClean="0">
                  <a:latin typeface="Times New Roman" charset="0"/>
                  <a:ea typeface="Times New Roman" charset="0"/>
                  <a:cs typeface="Times New Roman" charset="0"/>
                </a:rPr>
                <a:t>Channel 1</a:t>
              </a:r>
              <a:endParaRPr lang="en-US" sz="1000" i="1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74" name="Rectangle 73"/>
            <p:cNvSpPr/>
            <p:nvPr/>
          </p:nvSpPr>
          <p:spPr>
            <a:xfrm>
              <a:off x="6636465" y="4062626"/>
              <a:ext cx="880843" cy="485090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6848446" y="4182059"/>
              <a:ext cx="91193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i="1" dirty="0" smtClean="0">
                  <a:latin typeface="Times New Roman" charset="0"/>
                  <a:ea typeface="Times New Roman" charset="0"/>
                  <a:cs typeface="Times New Roman" charset="0"/>
                </a:rPr>
                <a:t>Channel 2</a:t>
              </a:r>
              <a:endParaRPr lang="en-US" sz="1000" i="1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6848446" y="4318586"/>
              <a:ext cx="90855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i="1" dirty="0" smtClean="0">
                  <a:latin typeface="Times New Roman" charset="0"/>
                  <a:ea typeface="Times New Roman" charset="0"/>
                  <a:cs typeface="Times New Roman" charset="0"/>
                </a:rPr>
                <a:t>Channel 3</a:t>
              </a:r>
              <a:endParaRPr lang="en-US" sz="1000" i="1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77" name="Rectangle 76"/>
            <p:cNvSpPr/>
            <p:nvPr/>
          </p:nvSpPr>
          <p:spPr>
            <a:xfrm>
              <a:off x="6712221" y="4150856"/>
              <a:ext cx="148630" cy="45719"/>
            </a:xfrm>
            <a:prstGeom prst="rect">
              <a:avLst/>
            </a:prstGeom>
            <a:solidFill>
              <a:srgbClr val="FF00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ectangle 77"/>
            <p:cNvSpPr/>
            <p:nvPr/>
          </p:nvSpPr>
          <p:spPr>
            <a:xfrm>
              <a:off x="6712221" y="4282311"/>
              <a:ext cx="148630" cy="45719"/>
            </a:xfrm>
            <a:prstGeom prst="rect">
              <a:avLst/>
            </a:prstGeom>
            <a:solidFill>
              <a:srgbClr val="0432FF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Rectangle 78"/>
            <p:cNvSpPr/>
            <p:nvPr/>
          </p:nvSpPr>
          <p:spPr>
            <a:xfrm>
              <a:off x="6712221" y="4413766"/>
              <a:ext cx="148630" cy="45719"/>
            </a:xfrm>
            <a:prstGeom prst="rect">
              <a:avLst/>
            </a:prstGeom>
            <a:solidFill>
              <a:srgbClr val="00B05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1" name="Rectangle 80"/>
          <p:cNvSpPr/>
          <p:nvPr/>
        </p:nvSpPr>
        <p:spPr>
          <a:xfrm>
            <a:off x="216488" y="1535746"/>
            <a:ext cx="3707440" cy="364686"/>
          </a:xfrm>
          <a:prstGeom prst="rect">
            <a:avLst/>
          </a:prstGeom>
          <a:solidFill>
            <a:srgbClr val="0432FF">
              <a:alpha val="20000"/>
            </a:srgbClr>
          </a:solidFill>
          <a:ln w="3175"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Industrial, Scientific and Medical (ISM) band</a:t>
            </a:r>
          </a:p>
        </p:txBody>
      </p:sp>
      <p:sp>
        <p:nvSpPr>
          <p:cNvPr id="90" name="Rectangle 89"/>
          <p:cNvSpPr/>
          <p:nvPr/>
        </p:nvSpPr>
        <p:spPr>
          <a:xfrm>
            <a:off x="4242620" y="1536883"/>
            <a:ext cx="2089428" cy="363549"/>
          </a:xfrm>
          <a:prstGeom prst="rect">
            <a:avLst/>
          </a:prstGeom>
          <a:solidFill>
            <a:srgbClr val="FF0000">
              <a:alpha val="20000"/>
            </a:srgbClr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Smart channel allocation helps at reducing the interference</a:t>
            </a:r>
          </a:p>
        </p:txBody>
      </p:sp>
      <p:sp>
        <p:nvSpPr>
          <p:cNvPr id="92" name="Rectangle 91"/>
          <p:cNvSpPr/>
          <p:nvPr/>
        </p:nvSpPr>
        <p:spPr>
          <a:xfrm>
            <a:off x="6604208" y="1541114"/>
            <a:ext cx="2360280" cy="363549"/>
          </a:xfrm>
          <a:prstGeom prst="rect">
            <a:avLst/>
          </a:prstGeom>
          <a:solidFill>
            <a:srgbClr val="00B050">
              <a:alpha val="20000"/>
            </a:srgbClr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The number of parallel transmissions is notably increased</a:t>
            </a:r>
          </a:p>
        </p:txBody>
      </p:sp>
      <p:sp>
        <p:nvSpPr>
          <p:cNvPr id="71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153919" y="4775166"/>
            <a:ext cx="443268" cy="144016"/>
          </a:xfrm>
        </p:spPr>
        <p:txBody>
          <a:bodyPr/>
          <a:lstStyle/>
          <a:p>
            <a:r>
              <a:rPr lang="nl-NL" sz="2000" smtClean="0">
                <a:latin typeface="Times New Roman" charset="0"/>
                <a:ea typeface="Times New Roman" charset="0"/>
                <a:cs typeface="Times New Roman" charset="0"/>
              </a:rPr>
              <a:t>33</a:t>
            </a:r>
            <a:endParaRPr lang="nl-NL" sz="11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9794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0"/>
      <p:bldP spid="81" grpId="0" animBg="1"/>
      <p:bldP spid="90" grpId="0" animBg="1"/>
      <p:bldP spid="92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Previous Work in DCA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539552" y="939173"/>
            <a:ext cx="8208912" cy="3776734"/>
            <a:chOff x="323528" y="722922"/>
            <a:chExt cx="8208912" cy="3776734"/>
          </a:xfrm>
        </p:grpSpPr>
        <p:sp>
          <p:nvSpPr>
            <p:cNvPr id="26" name="Content Placeholder 1"/>
            <p:cNvSpPr txBox="1">
              <a:spLocks/>
            </p:cNvSpPr>
            <p:nvPr/>
          </p:nvSpPr>
          <p:spPr>
            <a:xfrm>
              <a:off x="4788024" y="2193655"/>
              <a:ext cx="3744416" cy="2306001"/>
            </a:xfrm>
            <a:prstGeom prst="rect">
              <a:avLst/>
            </a:prstGeom>
            <a:noFill/>
            <a:ln>
              <a:noFill/>
            </a:ln>
          </p:spPr>
          <p:txBody>
            <a:bodyPr vert="horz" lIns="91440" tIns="45720" rIns="91440" bIns="45720" rtlCol="0" anchor="ctr">
              <a:noAutofit/>
            </a:bodyPr>
            <a:lstStyle>
              <a:lvl1pPr marL="270000" indent="-270000" algn="l" defTabSz="914400" rtl="0" eaLnBrk="1" latinLnBrk="0" hangingPunct="1">
                <a:spcBef>
                  <a:spcPct val="20000"/>
                </a:spcBef>
                <a:buClr>
                  <a:srgbClr val="FF0000"/>
                </a:buClr>
                <a:buFont typeface="Lucida Sans Unicode" pitchFamily="34" charset="0"/>
                <a:buChar char="▶"/>
                <a:defRPr sz="2000" kern="1200" baseline="0">
                  <a:solidFill>
                    <a:schemeClr val="tx1"/>
                  </a:solidFill>
                  <a:latin typeface="Times New Roman" charset="0"/>
                  <a:ea typeface="Times New Roman" charset="0"/>
                  <a:cs typeface="Times New Roman" charset="0"/>
                </a:defRPr>
              </a:lvl1pPr>
              <a:lvl2pPr marL="540000" indent="-270000" algn="l" defTabSz="914400" rtl="0" eaLnBrk="1" latinLnBrk="0" hangingPunct="1">
                <a:spcBef>
                  <a:spcPts val="384"/>
                </a:spcBef>
                <a:buClr>
                  <a:srgbClr val="FF0000"/>
                </a:buClr>
                <a:buFont typeface="Arial" pitchFamily="34" charset="0"/>
                <a:buChar char="–"/>
                <a:defRPr sz="2000" kern="1200" baseline="0">
                  <a:solidFill>
                    <a:schemeClr val="tx1"/>
                  </a:solidFill>
                  <a:latin typeface="Times New Roman" charset="0"/>
                  <a:ea typeface="Times New Roman" charset="0"/>
                  <a:cs typeface="Times New Roman" charset="0"/>
                </a:defRPr>
              </a:lvl2pPr>
              <a:lvl3pPr marL="810000" indent="-270000" algn="l" defTabSz="914400" rtl="0" eaLnBrk="1" latinLnBrk="0" hangingPunct="1">
                <a:spcBef>
                  <a:spcPct val="20000"/>
                </a:spcBef>
                <a:buClr>
                  <a:srgbClr val="FF0000"/>
                </a:buClr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Times New Roman" charset="0"/>
                  <a:ea typeface="Times New Roman" charset="0"/>
                  <a:cs typeface="Times New Roman" charset="0"/>
                </a:defRPr>
              </a:lvl3pPr>
              <a:lvl4pPr marL="1080000" indent="-270000" algn="l" defTabSz="914400" rtl="0" eaLnBrk="1" latinLnBrk="0" hangingPunct="1">
                <a:spcBef>
                  <a:spcPct val="20000"/>
                </a:spcBef>
                <a:buClr>
                  <a:srgbClr val="FF0000"/>
                </a:buClr>
                <a:buFont typeface="Arial" pitchFamily="34" charset="0"/>
                <a:buChar char="–"/>
                <a:defRPr sz="2000" kern="1200" baseline="0">
                  <a:solidFill>
                    <a:schemeClr val="tx1"/>
                  </a:solidFill>
                  <a:latin typeface="Times New Roman" charset="0"/>
                  <a:ea typeface="Times New Roman" charset="0"/>
                  <a:cs typeface="Times New Roman" charset="0"/>
                </a:defRPr>
              </a:lvl4pPr>
              <a:lvl5pPr marL="1350000" indent="-270000" algn="l" defTabSz="914400" rtl="0" eaLnBrk="1" latinLnBrk="0" hangingPunct="1">
                <a:spcBef>
                  <a:spcPct val="20000"/>
                </a:spcBef>
                <a:buClr>
                  <a:srgbClr val="FF0000"/>
                </a:buClr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Times New Roman" charset="0"/>
                  <a:ea typeface="Times New Roman" charset="0"/>
                  <a:cs typeface="Times New Roman" charset="0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Clr>
                  <a:srgbClr val="00B050"/>
                </a:buClr>
              </a:pPr>
              <a:r>
                <a:rPr lang="en-US" sz="1600"/>
                <a:t>Weighted colouring [8]</a:t>
              </a:r>
            </a:p>
            <a:p>
              <a:pPr>
                <a:buClr>
                  <a:srgbClr val="00B050"/>
                </a:buClr>
              </a:pPr>
              <a:r>
                <a:rPr lang="en-US" sz="1600"/>
                <a:t>MinMax approach [9, 10, 11]</a:t>
              </a:r>
            </a:p>
            <a:p>
              <a:pPr>
                <a:buClr>
                  <a:srgbClr val="00B050"/>
                </a:buClr>
              </a:pPr>
              <a:r>
                <a:rPr lang="en-US" sz="1600"/>
                <a:t>Least congested channel search [12]</a:t>
              </a:r>
            </a:p>
          </p:txBody>
        </p:sp>
        <p:grpSp>
          <p:nvGrpSpPr>
            <p:cNvPr id="27" name="Group 26"/>
            <p:cNvGrpSpPr/>
            <p:nvPr/>
          </p:nvGrpSpPr>
          <p:grpSpPr>
            <a:xfrm>
              <a:off x="323528" y="722922"/>
              <a:ext cx="7920880" cy="3211745"/>
              <a:chOff x="323528" y="682476"/>
              <a:chExt cx="7920880" cy="3211745"/>
            </a:xfrm>
          </p:grpSpPr>
          <p:sp>
            <p:nvSpPr>
              <p:cNvPr id="28" name="Content Placeholder 1"/>
              <p:cNvSpPr txBox="1">
                <a:spLocks/>
              </p:cNvSpPr>
              <p:nvPr/>
            </p:nvSpPr>
            <p:spPr>
              <a:xfrm rot="5400000">
                <a:off x="3078320" y="245446"/>
                <a:ext cx="467080" cy="1944216"/>
              </a:xfrm>
              <a:prstGeom prst="rect">
                <a:avLst/>
              </a:prstGeom>
              <a:solidFill>
                <a:srgbClr val="00B0F0">
                  <a:alpha val="25000"/>
                </a:srgbClr>
              </a:solidFill>
              <a:ln>
                <a:solidFill>
                  <a:srgbClr val="0432FF"/>
                </a:solidFill>
              </a:ln>
            </p:spPr>
            <p:txBody>
              <a:bodyPr vert="vert270" lIns="91440" tIns="45720" rIns="91440" bIns="45720" rtlCol="0" anchor="ctr">
                <a:noAutofit/>
              </a:bodyPr>
              <a:lstStyle>
                <a:lvl1pPr marL="270000" indent="-270000" algn="l" defTabSz="914400" rtl="0" eaLnBrk="1" latinLnBrk="0" hangingPunct="1">
                  <a:spcBef>
                    <a:spcPct val="20000"/>
                  </a:spcBef>
                  <a:buClr>
                    <a:srgbClr val="FF0000"/>
                  </a:buClr>
                  <a:buFont typeface="Lucida Sans Unicode" pitchFamily="34" charset="0"/>
                  <a:buChar char="▶"/>
                  <a:defRPr sz="2000" kern="1200" baseline="0">
                    <a:solidFill>
                      <a:schemeClr val="tx1"/>
                    </a:solidFill>
                    <a:latin typeface="Times New Roman" charset="0"/>
                    <a:ea typeface="Times New Roman" charset="0"/>
                    <a:cs typeface="Times New Roman" charset="0"/>
                  </a:defRPr>
                </a:lvl1pPr>
                <a:lvl2pPr marL="540000" indent="-270000" algn="l" defTabSz="914400" rtl="0" eaLnBrk="1" latinLnBrk="0" hangingPunct="1">
                  <a:spcBef>
                    <a:spcPts val="384"/>
                  </a:spcBef>
                  <a:buClr>
                    <a:srgbClr val="FF0000"/>
                  </a:buClr>
                  <a:buFont typeface="Arial" pitchFamily="34" charset="0"/>
                  <a:buChar char="–"/>
                  <a:defRPr sz="2000" kern="1200" baseline="0">
                    <a:solidFill>
                      <a:schemeClr val="tx1"/>
                    </a:solidFill>
                    <a:latin typeface="Times New Roman" charset="0"/>
                    <a:ea typeface="Times New Roman" charset="0"/>
                    <a:cs typeface="Times New Roman" charset="0"/>
                  </a:defRPr>
                </a:lvl2pPr>
                <a:lvl3pPr marL="810000" indent="-270000" algn="l" defTabSz="914400" rtl="0" eaLnBrk="1" latinLnBrk="0" hangingPunct="1">
                  <a:spcBef>
                    <a:spcPct val="20000"/>
                  </a:spcBef>
                  <a:buClr>
                    <a:srgbClr val="FF0000"/>
                  </a:buClr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Times New Roman" charset="0"/>
                    <a:ea typeface="Times New Roman" charset="0"/>
                    <a:cs typeface="Times New Roman" charset="0"/>
                  </a:defRPr>
                </a:lvl3pPr>
                <a:lvl4pPr marL="1080000" indent="-270000" algn="l" defTabSz="914400" rtl="0" eaLnBrk="1" latinLnBrk="0" hangingPunct="1">
                  <a:spcBef>
                    <a:spcPct val="20000"/>
                  </a:spcBef>
                  <a:buClr>
                    <a:srgbClr val="FF0000"/>
                  </a:buClr>
                  <a:buFont typeface="Arial" pitchFamily="34" charset="0"/>
                  <a:buChar char="–"/>
                  <a:defRPr sz="2000" kern="1200" baseline="0">
                    <a:solidFill>
                      <a:schemeClr val="tx1"/>
                    </a:solidFill>
                    <a:latin typeface="Times New Roman" charset="0"/>
                    <a:ea typeface="Times New Roman" charset="0"/>
                    <a:cs typeface="Times New Roman" charset="0"/>
                  </a:defRPr>
                </a:lvl4pPr>
                <a:lvl5pPr marL="1350000" indent="-270000" algn="l" defTabSz="914400" rtl="0" eaLnBrk="1" latinLnBrk="0" hangingPunct="1">
                  <a:spcBef>
                    <a:spcPct val="20000"/>
                  </a:spcBef>
                  <a:buClr>
                    <a:srgbClr val="FF0000"/>
                  </a:buClr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Times New Roman" charset="0"/>
                    <a:ea typeface="Times New Roman" charset="0"/>
                    <a:cs typeface="Times New Roman" charset="0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US" sz="1800"/>
                  <a:t>Coordinated</a:t>
                </a:r>
              </a:p>
            </p:txBody>
          </p:sp>
          <p:sp>
            <p:nvSpPr>
              <p:cNvPr id="29" name="Content Placeholder 1"/>
              <p:cNvSpPr txBox="1">
                <a:spLocks/>
              </p:cNvSpPr>
              <p:nvPr/>
            </p:nvSpPr>
            <p:spPr>
              <a:xfrm>
                <a:off x="4788024" y="936010"/>
                <a:ext cx="3456384" cy="648072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91440" tIns="45720" rIns="91440" bIns="45720" rtlCol="0" anchor="ctr">
                <a:noAutofit/>
              </a:bodyPr>
              <a:lstStyle>
                <a:lvl1pPr marL="270000" indent="-270000" algn="l" defTabSz="914400" rtl="0" eaLnBrk="1" latinLnBrk="0" hangingPunct="1">
                  <a:spcBef>
                    <a:spcPct val="20000"/>
                  </a:spcBef>
                  <a:buClr>
                    <a:srgbClr val="FF0000"/>
                  </a:buClr>
                  <a:buFont typeface="Lucida Sans Unicode" pitchFamily="34" charset="0"/>
                  <a:buChar char="▶"/>
                  <a:defRPr sz="2000" kern="1200" baseline="0">
                    <a:solidFill>
                      <a:schemeClr val="tx1"/>
                    </a:solidFill>
                    <a:latin typeface="Times New Roman" charset="0"/>
                    <a:ea typeface="Times New Roman" charset="0"/>
                    <a:cs typeface="Times New Roman" charset="0"/>
                  </a:defRPr>
                </a:lvl1pPr>
                <a:lvl2pPr marL="540000" indent="-270000" algn="l" defTabSz="914400" rtl="0" eaLnBrk="1" latinLnBrk="0" hangingPunct="1">
                  <a:spcBef>
                    <a:spcPts val="384"/>
                  </a:spcBef>
                  <a:buClr>
                    <a:srgbClr val="FF0000"/>
                  </a:buClr>
                  <a:buFont typeface="Arial" pitchFamily="34" charset="0"/>
                  <a:buChar char="–"/>
                  <a:defRPr sz="2000" kern="1200" baseline="0">
                    <a:solidFill>
                      <a:schemeClr val="tx1"/>
                    </a:solidFill>
                    <a:latin typeface="Times New Roman" charset="0"/>
                    <a:ea typeface="Times New Roman" charset="0"/>
                    <a:cs typeface="Times New Roman" charset="0"/>
                  </a:defRPr>
                </a:lvl2pPr>
                <a:lvl3pPr marL="810000" indent="-270000" algn="l" defTabSz="914400" rtl="0" eaLnBrk="1" latinLnBrk="0" hangingPunct="1">
                  <a:spcBef>
                    <a:spcPct val="20000"/>
                  </a:spcBef>
                  <a:buClr>
                    <a:srgbClr val="FF0000"/>
                  </a:buClr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Times New Roman" charset="0"/>
                    <a:ea typeface="Times New Roman" charset="0"/>
                    <a:cs typeface="Times New Roman" charset="0"/>
                  </a:defRPr>
                </a:lvl3pPr>
                <a:lvl4pPr marL="1080000" indent="-270000" algn="l" defTabSz="914400" rtl="0" eaLnBrk="1" latinLnBrk="0" hangingPunct="1">
                  <a:spcBef>
                    <a:spcPct val="20000"/>
                  </a:spcBef>
                  <a:buClr>
                    <a:srgbClr val="FF0000"/>
                  </a:buClr>
                  <a:buFont typeface="Arial" pitchFamily="34" charset="0"/>
                  <a:buChar char="–"/>
                  <a:defRPr sz="2000" kern="1200" baseline="0">
                    <a:solidFill>
                      <a:schemeClr val="tx1"/>
                    </a:solidFill>
                    <a:latin typeface="Times New Roman" charset="0"/>
                    <a:ea typeface="Times New Roman" charset="0"/>
                    <a:cs typeface="Times New Roman" charset="0"/>
                  </a:defRPr>
                </a:lvl4pPr>
                <a:lvl5pPr marL="1350000" indent="-270000" algn="l" defTabSz="914400" rtl="0" eaLnBrk="1" latinLnBrk="0" hangingPunct="1">
                  <a:spcBef>
                    <a:spcPct val="20000"/>
                  </a:spcBef>
                  <a:buClr>
                    <a:srgbClr val="FF0000"/>
                  </a:buClr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Times New Roman" charset="0"/>
                    <a:ea typeface="Times New Roman" charset="0"/>
                    <a:cs typeface="Times New Roman" charset="0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162000">
                  <a:buClr>
                    <a:srgbClr val="0432FF"/>
                  </a:buClr>
                </a:pPr>
                <a:r>
                  <a:rPr lang="en-US" sz="1600"/>
                  <a:t>Graph Colouring [1, 2, 3, 4]</a:t>
                </a:r>
              </a:p>
              <a:p>
                <a:pPr marL="162000">
                  <a:buClr>
                    <a:srgbClr val="0432FF"/>
                  </a:buClr>
                </a:pPr>
                <a:r>
                  <a:rPr lang="en-US" sz="1600"/>
                  <a:t>Priority-based [5]</a:t>
                </a:r>
              </a:p>
              <a:p>
                <a:pPr marL="162000">
                  <a:buClr>
                    <a:srgbClr val="0432FF"/>
                  </a:buClr>
                </a:pPr>
                <a:r>
                  <a:rPr lang="en-US" sz="1600"/>
                  <a:t>Coverage-oriented [6]</a:t>
                </a:r>
              </a:p>
              <a:p>
                <a:pPr marL="162000">
                  <a:buClr>
                    <a:srgbClr val="0432FF"/>
                  </a:buClr>
                </a:pPr>
                <a:r>
                  <a:rPr lang="en-US" sz="1600"/>
                  <a:t>Measurement-based [7]</a:t>
                </a:r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323528" y="1923678"/>
                <a:ext cx="1440160" cy="910910"/>
              </a:xfrm>
              <a:prstGeom prst="rect">
                <a:avLst/>
              </a:prstGeom>
              <a:solidFill>
                <a:srgbClr val="FF0000">
                  <a:alpha val="15000"/>
                </a:srgbClr>
              </a:solidFill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>
                    <a:solidFill>
                      <a:schemeClr val="tx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Dynamic Channel Access</a:t>
                </a:r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2339752" y="3075806"/>
                <a:ext cx="1944216" cy="466799"/>
              </a:xfrm>
              <a:prstGeom prst="rect">
                <a:avLst/>
              </a:prstGeom>
              <a:solidFill>
                <a:srgbClr val="00B050">
                  <a:alpha val="31000"/>
                </a:srgbClr>
              </a:solidFill>
              <a:ln w="31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>
                    <a:solidFill>
                      <a:schemeClr val="tx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Uncoordinated</a:t>
                </a:r>
              </a:p>
            </p:txBody>
          </p:sp>
          <p:sp>
            <p:nvSpPr>
              <p:cNvPr id="32" name="Left Brace 31"/>
              <p:cNvSpPr/>
              <p:nvPr/>
            </p:nvSpPr>
            <p:spPr>
              <a:xfrm>
                <a:off x="1933222" y="758282"/>
                <a:ext cx="212170" cy="2986691"/>
              </a:xfrm>
              <a:prstGeom prst="leftBrace">
                <a:avLst>
                  <a:gd name="adj1" fmla="val 0"/>
                  <a:gd name="adj2" fmla="val 50000"/>
                </a:avLst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Left Brace 32"/>
              <p:cNvSpPr/>
              <p:nvPr/>
            </p:nvSpPr>
            <p:spPr>
              <a:xfrm>
                <a:off x="4473036" y="2718197"/>
                <a:ext cx="212170" cy="1176024"/>
              </a:xfrm>
              <a:prstGeom prst="leftBrace">
                <a:avLst>
                  <a:gd name="adj1" fmla="val 0"/>
                  <a:gd name="adj2" fmla="val 50000"/>
                </a:avLst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Left Brace 33"/>
              <p:cNvSpPr/>
              <p:nvPr/>
            </p:nvSpPr>
            <p:spPr>
              <a:xfrm>
                <a:off x="4473036" y="682476"/>
                <a:ext cx="212170" cy="1155140"/>
              </a:xfrm>
              <a:prstGeom prst="leftBrace">
                <a:avLst>
                  <a:gd name="adj1" fmla="val 0"/>
                  <a:gd name="adj2" fmla="val 50000"/>
                </a:avLst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4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153919" y="4775166"/>
            <a:ext cx="443268" cy="144016"/>
          </a:xfrm>
        </p:spPr>
        <p:txBody>
          <a:bodyPr/>
          <a:lstStyle/>
          <a:p>
            <a:r>
              <a:rPr lang="nl-NL" sz="2000" smtClean="0">
                <a:latin typeface="Times New Roman" charset="0"/>
                <a:ea typeface="Times New Roman" charset="0"/>
                <a:cs typeface="Times New Roman" charset="0"/>
              </a:rPr>
              <a:t>34</a:t>
            </a:r>
            <a:endParaRPr lang="nl-NL" sz="11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8420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03848" y="1995686"/>
            <a:ext cx="4608512" cy="1080120"/>
          </a:xfrm>
        </p:spPr>
        <p:txBody>
          <a:bodyPr/>
          <a:lstStyle/>
          <a:p>
            <a:r>
              <a:rPr lang="en-US" sz="4000" dirty="0"/>
              <a:t>Appendix B:</a:t>
            </a:r>
            <a:br>
              <a:rPr lang="en-US" sz="4000" dirty="0"/>
            </a:br>
            <a:r>
              <a:rPr lang="en-US" sz="2800" dirty="0"/>
              <a:t>Ongoing Work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024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Ongoing work</a:t>
            </a:r>
            <a:br>
              <a:rPr lang="es-ES"/>
            </a:br>
            <a:endParaRPr lang="en-US"/>
          </a:p>
        </p:txBody>
      </p:sp>
      <p:grpSp>
        <p:nvGrpSpPr>
          <p:cNvPr id="23" name="Group 22"/>
          <p:cNvGrpSpPr/>
          <p:nvPr/>
        </p:nvGrpSpPr>
        <p:grpSpPr>
          <a:xfrm>
            <a:off x="3095554" y="743545"/>
            <a:ext cx="2912843" cy="3556398"/>
            <a:chOff x="3095554" y="743545"/>
            <a:chExt cx="2912843" cy="3556398"/>
          </a:xfrm>
        </p:grpSpPr>
        <p:sp>
          <p:nvSpPr>
            <p:cNvPr id="5" name="Rectangle 4"/>
            <p:cNvSpPr/>
            <p:nvPr/>
          </p:nvSpPr>
          <p:spPr>
            <a:xfrm>
              <a:off x="3117113" y="743545"/>
              <a:ext cx="2891284" cy="307777"/>
            </a:xfrm>
            <a:prstGeom prst="rect">
              <a:avLst/>
            </a:prstGeom>
            <a:solidFill>
              <a:schemeClr val="tx2">
                <a:lumMod val="20000"/>
                <a:lumOff val="80000"/>
                <a:alpha val="47000"/>
              </a:schemeClr>
            </a:solidFill>
            <a:ln>
              <a:solidFill>
                <a:srgbClr val="0432FF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>
                  <a:latin typeface="Times New Roman" charset="0"/>
                  <a:ea typeface="Times New Roman" charset="0"/>
                  <a:cs typeface="Times New Roman" charset="0"/>
                </a:rPr>
                <a:t>IEEE 802.11ax Simulator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095554" y="1168315"/>
              <a:ext cx="2906854" cy="313162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171450" lvl="1" indent="-171450">
                <a:buFont typeface="Arial" charset="0"/>
                <a:buChar char="•"/>
              </a:pPr>
              <a:r>
                <a:rPr lang="en-US" sz="1600">
                  <a:latin typeface="Times New Roman" charset="0"/>
                  <a:ea typeface="Times New Roman" charset="0"/>
                  <a:cs typeface="Times New Roman" charset="0"/>
                </a:rPr>
                <a:t>Event-based</a:t>
              </a:r>
            </a:p>
            <a:p>
              <a:pPr marL="171450" lvl="1" indent="-171450">
                <a:buFont typeface="Arial" charset="0"/>
                <a:buChar char="•"/>
              </a:pPr>
              <a:endParaRPr lang="en-US" sz="1600">
                <a:latin typeface="Times New Roman" charset="0"/>
                <a:ea typeface="Times New Roman" charset="0"/>
                <a:cs typeface="Times New Roman" charset="0"/>
              </a:endParaRPr>
            </a:p>
            <a:p>
              <a:pPr marL="171450" lvl="1" indent="-171450">
                <a:buFont typeface="Arial" charset="0"/>
                <a:buChar char="•"/>
              </a:pPr>
              <a:r>
                <a:rPr lang="en-US" sz="1600">
                  <a:latin typeface="Times New Roman" charset="0"/>
                  <a:ea typeface="Times New Roman" charset="0"/>
                  <a:cs typeface="Times New Roman" charset="0"/>
                </a:rPr>
                <a:t>Built on top of COST [16]</a:t>
              </a:r>
            </a:p>
            <a:p>
              <a:pPr marL="171450" lvl="1" indent="-171450">
                <a:buFont typeface="Arial" charset="0"/>
                <a:buChar char="•"/>
              </a:pPr>
              <a:endParaRPr lang="en-US" sz="1600">
                <a:latin typeface="Times New Roman" charset="0"/>
                <a:ea typeface="Times New Roman" charset="0"/>
                <a:cs typeface="Times New Roman" charset="0"/>
              </a:endParaRPr>
            </a:p>
            <a:p>
              <a:pPr marL="171450" lvl="1" indent="-171450">
                <a:buFont typeface="Arial" charset="0"/>
                <a:buChar char="•"/>
              </a:pPr>
              <a:r>
                <a:rPr lang="en-US" sz="1600">
                  <a:latin typeface="Times New Roman" charset="0"/>
                  <a:ea typeface="Times New Roman" charset="0"/>
                  <a:cs typeface="Times New Roman" charset="0"/>
                </a:rPr>
                <a:t>Oriented to intelligent agents</a:t>
              </a:r>
            </a:p>
            <a:p>
              <a:pPr marL="171450" lvl="1" indent="-171450">
                <a:buFont typeface="Arial" charset="0"/>
                <a:buChar char="•"/>
              </a:pPr>
              <a:endParaRPr lang="en-US" sz="1600">
                <a:latin typeface="Times New Roman" charset="0"/>
                <a:ea typeface="Times New Roman" charset="0"/>
                <a:cs typeface="Times New Roman" charset="0"/>
              </a:endParaRPr>
            </a:p>
            <a:p>
              <a:pPr marL="171450" lvl="1" indent="-171450">
                <a:buFont typeface="Arial" charset="0"/>
                <a:buChar char="•"/>
              </a:pPr>
              <a:r>
                <a:rPr lang="en-US" sz="1600">
                  <a:latin typeface="Times New Roman" charset="0"/>
                  <a:ea typeface="Times New Roman" charset="0"/>
                  <a:cs typeface="Times New Roman" charset="0"/>
                </a:rPr>
                <a:t>Open source: </a:t>
              </a:r>
              <a:r>
                <a:rPr lang="en-US" sz="1600">
                  <a:latin typeface="Times New Roman" charset="0"/>
                  <a:ea typeface="Times New Roman" charset="0"/>
                  <a:cs typeface="Times New Roman" charset="0"/>
                  <a:hlinkClick r:id="rId3"/>
                </a:rPr>
                <a:t>https://github.com/wn-upf/Komondor</a:t>
              </a:r>
              <a:endParaRPr lang="en-US" sz="1600">
                <a:latin typeface="Times New Roman" charset="0"/>
                <a:ea typeface="Times New Roman" charset="0"/>
                <a:cs typeface="Times New Roman" charset="0"/>
              </a:endParaRPr>
            </a:p>
            <a:p>
              <a:pPr marL="171450" lvl="1" indent="-171450">
                <a:buFont typeface="Arial" charset="0"/>
                <a:buChar char="•"/>
              </a:pPr>
              <a:endParaRPr lang="en-US" sz="1600">
                <a:latin typeface="Times New Roman" charset="0"/>
                <a:ea typeface="Times New Roman" charset="0"/>
                <a:cs typeface="Times New Roman" charset="0"/>
              </a:endParaRPr>
            </a:p>
            <a:p>
              <a:pPr marL="171450" lvl="1" indent="-171450">
                <a:buFont typeface="Arial" charset="0"/>
                <a:buChar char="•"/>
              </a:pPr>
              <a:r>
                <a:rPr lang="en-US" sz="1600">
                  <a:latin typeface="Times New Roman" charset="0"/>
                  <a:ea typeface="Times New Roman" charset="0"/>
                  <a:cs typeface="Times New Roman" charset="0"/>
                </a:rPr>
                <a:t>Version 1 launched</a:t>
              </a:r>
            </a:p>
            <a:p>
              <a:pPr marL="0" lvl="1" algn="r"/>
              <a:endParaRPr lang="en-US" sz="1100">
                <a:latin typeface="Times New Roman" charset="0"/>
                <a:ea typeface="Times New Roman" charset="0"/>
                <a:cs typeface="Times New Roman" charset="0"/>
              </a:endParaRPr>
            </a:p>
            <a:p>
              <a:pPr marL="0" lvl="1" algn="r"/>
              <a:endParaRPr lang="en-US" sz="105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3117114" y="1147607"/>
              <a:ext cx="2885294" cy="3152336"/>
            </a:xfrm>
            <a:prstGeom prst="rect">
              <a:avLst/>
            </a:prstGeom>
            <a:noFill/>
            <a:ln w="3175">
              <a:solidFill>
                <a:srgbClr val="0432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6117612" y="743545"/>
            <a:ext cx="2885318" cy="3556397"/>
            <a:chOff x="6117612" y="743545"/>
            <a:chExt cx="2885318" cy="3556397"/>
          </a:xfrm>
        </p:grpSpPr>
        <p:sp>
          <p:nvSpPr>
            <p:cNvPr id="6" name="Rectangle 5"/>
            <p:cNvSpPr/>
            <p:nvPr/>
          </p:nvSpPr>
          <p:spPr>
            <a:xfrm>
              <a:off x="6117636" y="743545"/>
              <a:ext cx="2885294" cy="307777"/>
            </a:xfrm>
            <a:prstGeom prst="rect">
              <a:avLst/>
            </a:prstGeom>
            <a:solidFill>
              <a:srgbClr val="92D050">
                <a:alpha val="42000"/>
              </a:srgbClr>
            </a:solidFill>
            <a:ln>
              <a:solidFill>
                <a:srgbClr val="00B050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>
                  <a:latin typeface="Times New Roman" charset="0"/>
                  <a:ea typeface="Times New Roman" charset="0"/>
                  <a:cs typeface="Times New Roman" charset="0"/>
                </a:rPr>
                <a:t>Self-Managed Networks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117612" y="1189061"/>
              <a:ext cx="2846876" cy="206210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171450" lvl="1" indent="-171450">
                <a:buFont typeface="Arial" charset="0"/>
                <a:buChar char="•"/>
              </a:pPr>
              <a:r>
                <a:rPr lang="en-US" sz="1600" b="1">
                  <a:latin typeface="Times New Roman" charset="0"/>
                  <a:ea typeface="Times New Roman" charset="0"/>
                  <a:cs typeface="Times New Roman" charset="0"/>
                </a:rPr>
                <a:t>Project 1: </a:t>
              </a:r>
              <a:r>
                <a:rPr lang="en-US" sz="1600">
                  <a:latin typeface="Times New Roman" charset="0"/>
                  <a:ea typeface="Times New Roman" charset="0"/>
                  <a:cs typeface="Times New Roman" charset="0"/>
                </a:rPr>
                <a:t>AP selection based on a set of parameters</a:t>
              </a:r>
            </a:p>
            <a:p>
              <a:pPr marL="171450" lvl="1" indent="-171450">
                <a:buFont typeface="Arial" charset="0"/>
                <a:buChar char="•"/>
              </a:pPr>
              <a:endParaRPr lang="en-US" sz="1600">
                <a:latin typeface="Times New Roman" charset="0"/>
                <a:ea typeface="Times New Roman" charset="0"/>
                <a:cs typeface="Times New Roman" charset="0"/>
              </a:endParaRPr>
            </a:p>
            <a:p>
              <a:pPr marL="171450" lvl="1" indent="-171450">
                <a:buFont typeface="Arial" charset="0"/>
                <a:buChar char="•"/>
              </a:pPr>
              <a:r>
                <a:rPr lang="en-US" sz="1600" b="1">
                  <a:latin typeface="Times New Roman" charset="0"/>
                  <a:ea typeface="Times New Roman" charset="0"/>
                  <a:cs typeface="Times New Roman" charset="0"/>
                </a:rPr>
                <a:t>Project 2: </a:t>
              </a:r>
              <a:r>
                <a:rPr lang="en-US" sz="1600">
                  <a:latin typeface="Times New Roman" charset="0"/>
                  <a:ea typeface="Times New Roman" charset="0"/>
                  <a:cs typeface="Times New Roman" charset="0"/>
                </a:rPr>
                <a:t>AP knowledge base</a:t>
              </a:r>
            </a:p>
            <a:p>
              <a:pPr marL="171450" lvl="1" indent="-171450">
                <a:buFont typeface="Arial" charset="0"/>
                <a:buChar char="•"/>
              </a:pPr>
              <a:endParaRPr lang="en-US" sz="1600">
                <a:latin typeface="Times New Roman" charset="0"/>
                <a:ea typeface="Times New Roman" charset="0"/>
                <a:cs typeface="Times New Roman" charset="0"/>
              </a:endParaRPr>
            </a:p>
            <a:p>
              <a:pPr marL="171450" lvl="1" indent="-171450">
                <a:buFont typeface="Arial" charset="0"/>
                <a:buChar char="•"/>
              </a:pPr>
              <a:r>
                <a:rPr lang="en-US" sz="1600" b="1">
                  <a:latin typeface="Times New Roman" charset="0"/>
                  <a:ea typeface="Times New Roman" charset="0"/>
                  <a:cs typeface="Times New Roman" charset="0"/>
                </a:rPr>
                <a:t>Project 3: </a:t>
              </a:r>
              <a:r>
                <a:rPr lang="en-US" sz="1600">
                  <a:latin typeface="Times New Roman" charset="0"/>
                  <a:ea typeface="Times New Roman" charset="0"/>
                  <a:cs typeface="Times New Roman" charset="0"/>
                </a:rPr>
                <a:t>handover through inter-AP communication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6117636" y="1147607"/>
              <a:ext cx="2885294" cy="3152335"/>
            </a:xfrm>
            <a:prstGeom prst="rect">
              <a:avLst/>
            </a:prstGeom>
            <a:noFill/>
            <a:ln w="31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103674" y="744265"/>
            <a:ext cx="2917116" cy="3555677"/>
            <a:chOff x="103674" y="744265"/>
            <a:chExt cx="2917116" cy="3555677"/>
          </a:xfrm>
        </p:grpSpPr>
        <p:grpSp>
          <p:nvGrpSpPr>
            <p:cNvPr id="17" name="Group 16"/>
            <p:cNvGrpSpPr/>
            <p:nvPr/>
          </p:nvGrpSpPr>
          <p:grpSpPr>
            <a:xfrm>
              <a:off x="103674" y="744265"/>
              <a:ext cx="2917116" cy="3555677"/>
              <a:chOff x="103674" y="744265"/>
              <a:chExt cx="2917116" cy="3555677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116591" y="744265"/>
                <a:ext cx="2891283" cy="307777"/>
              </a:xfrm>
              <a:prstGeom prst="rect">
                <a:avLst/>
              </a:prstGeom>
              <a:solidFill>
                <a:srgbClr val="FF0000">
                  <a:alpha val="14000"/>
                </a:srgbClr>
              </a:solidFill>
              <a:ln>
                <a:solidFill>
                  <a:srgbClr val="FF0000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>
                    <a:latin typeface="Times New Roman" charset="0"/>
                    <a:ea typeface="Times New Roman" charset="0"/>
                    <a:cs typeface="Times New Roman" charset="0"/>
                  </a:rPr>
                  <a:t>WNs Through Learning</a:t>
                </a: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103674" y="1191399"/>
                <a:ext cx="2917116" cy="31085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charset="0"/>
                  <a:buChar char="•"/>
                </a:pPr>
                <a:endParaRPr lang="en-US" sz="1400"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1400">
                    <a:latin typeface="Times New Roman" charset="0"/>
                    <a:ea typeface="Times New Roman" charset="0"/>
                    <a:cs typeface="Times New Roman" charset="0"/>
                  </a:rPr>
                  <a:t>Conference paper [13] accepted for presentation in PIMRC</a:t>
                </a: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1400">
                    <a:latin typeface="Times New Roman" charset="0"/>
                    <a:ea typeface="Times New Roman" charset="0"/>
                    <a:cs typeface="Times New Roman" charset="0"/>
                  </a:rPr>
                  <a:t>Journal article [14] prepared for future submission </a:t>
                </a:r>
              </a:p>
              <a:p>
                <a:pPr marL="285750" indent="-285750">
                  <a:buFont typeface="Arial" charset="0"/>
                  <a:buChar char="•"/>
                </a:pPr>
                <a:endParaRPr lang="en-US" sz="1400"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pPr marL="285750" indent="-285750">
                  <a:buFont typeface="Arial" charset="0"/>
                  <a:buChar char="•"/>
                </a:pPr>
                <a:endParaRPr lang="en-US" sz="1400"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1400">
                    <a:latin typeface="Times New Roman" charset="0"/>
                    <a:ea typeface="Times New Roman" charset="0"/>
                    <a:cs typeface="Times New Roman" charset="0"/>
                  </a:rPr>
                  <a:t>Expected collaboration with Barrachina [15]</a:t>
                </a: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1400">
                    <a:latin typeface="Times New Roman" charset="0"/>
                    <a:ea typeface="Times New Roman" charset="0"/>
                    <a:cs typeface="Times New Roman" charset="0"/>
                  </a:rPr>
                  <a:t>Extension of [13, 14] under development</a:t>
                </a: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1400">
                    <a:latin typeface="Times New Roman" charset="0"/>
                    <a:ea typeface="Times New Roman" charset="0"/>
                    <a:cs typeface="Times New Roman" charset="0"/>
                  </a:rPr>
                  <a:t>Collaboration agreement achieved with </a:t>
                </a:r>
                <a:r>
                  <a:rPr lang="en-US" sz="1400" i="1">
                    <a:latin typeface="Times New Roman" charset="0"/>
                    <a:ea typeface="Times New Roman" charset="0"/>
                    <a:cs typeface="Times New Roman" charset="0"/>
                  </a:rPr>
                  <a:t>Universidad Aut</a:t>
                </a:r>
                <a:r>
                  <a:rPr lang="es-ES" sz="1400" i="1">
                    <a:latin typeface="Times New Roman" charset="0"/>
                    <a:ea typeface="Times New Roman" charset="0"/>
                    <a:cs typeface="Times New Roman" charset="0"/>
                  </a:rPr>
                  <a:t>ó</a:t>
                </a:r>
                <a:r>
                  <a:rPr lang="en-US" sz="1400" i="1">
                    <a:latin typeface="Times New Roman" charset="0"/>
                    <a:ea typeface="Times New Roman" charset="0"/>
                    <a:cs typeface="Times New Roman" charset="0"/>
                  </a:rPr>
                  <a:t>noma Nacional de M</a:t>
                </a:r>
                <a:r>
                  <a:rPr lang="es-ES" sz="1400" i="1">
                    <a:latin typeface="Times New Roman" charset="0"/>
                    <a:ea typeface="Times New Roman" charset="0"/>
                    <a:cs typeface="Times New Roman" charset="0"/>
                  </a:rPr>
                  <a:t>é</a:t>
                </a:r>
                <a:r>
                  <a:rPr lang="en-US" sz="1400" i="1">
                    <a:latin typeface="Times New Roman" charset="0"/>
                    <a:ea typeface="Times New Roman" charset="0"/>
                    <a:cs typeface="Times New Roman" charset="0"/>
                  </a:rPr>
                  <a:t>xico </a:t>
                </a:r>
                <a:r>
                  <a:rPr lang="en-US" sz="1400">
                    <a:latin typeface="Times New Roman" charset="0"/>
                    <a:ea typeface="Times New Roman" charset="0"/>
                    <a:cs typeface="Times New Roman" charset="0"/>
                  </a:rPr>
                  <a:t>(UNAM)</a:t>
                </a:r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122558" y="1147607"/>
                <a:ext cx="2879350" cy="3152335"/>
              </a:xfrm>
              <a:prstGeom prst="rect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124376" y="2363651"/>
                <a:ext cx="2869723" cy="307777"/>
              </a:xfrm>
              <a:prstGeom prst="rect">
                <a:avLst/>
              </a:prstGeom>
              <a:solidFill>
                <a:srgbClr val="FF0000">
                  <a:alpha val="5000"/>
                </a:srgbClr>
              </a:solidFill>
              <a:ln>
                <a:solidFill>
                  <a:srgbClr val="FF0000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>
                    <a:latin typeface="Times New Roman" charset="0"/>
                    <a:ea typeface="Times New Roman" charset="0"/>
                    <a:cs typeface="Times New Roman" charset="0"/>
                  </a:rPr>
                  <a:t>Under development</a:t>
                </a:r>
              </a:p>
            </p:txBody>
          </p:sp>
        </p:grpSp>
        <p:sp>
          <p:nvSpPr>
            <p:cNvPr id="20" name="Rectangle 19"/>
            <p:cNvSpPr/>
            <p:nvPr/>
          </p:nvSpPr>
          <p:spPr>
            <a:xfrm>
              <a:off x="124376" y="1147606"/>
              <a:ext cx="2877508" cy="307777"/>
            </a:xfrm>
            <a:prstGeom prst="rect">
              <a:avLst/>
            </a:prstGeom>
            <a:solidFill>
              <a:srgbClr val="FF0000">
                <a:alpha val="5000"/>
              </a:srgbClr>
            </a:solidFill>
            <a:ln>
              <a:solidFill>
                <a:srgbClr val="FF0000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400">
                  <a:latin typeface="Times New Roman" charset="0"/>
                  <a:ea typeface="Times New Roman" charset="0"/>
                  <a:cs typeface="Times New Roman" charset="0"/>
                </a:rPr>
                <a:t>Work done</a:t>
              </a: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4836" y="4240675"/>
            <a:ext cx="682746" cy="347299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22212" y="4241035"/>
            <a:ext cx="766726" cy="325302"/>
          </a:xfrm>
          <a:prstGeom prst="rect">
            <a:avLst/>
          </a:prstGeom>
          <a:ln>
            <a:solidFill>
              <a:srgbClr val="0432FF"/>
            </a:solidFill>
          </a:ln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6"/>
          <a:srcRect t="13035" b="15541"/>
          <a:stretch/>
        </p:blipFill>
        <p:spPr>
          <a:xfrm>
            <a:off x="8335649" y="4240675"/>
            <a:ext cx="695979" cy="372926"/>
          </a:xfrm>
          <a:prstGeom prst="rect">
            <a:avLst/>
          </a:prstGeom>
          <a:ln>
            <a:solidFill>
              <a:srgbClr val="00B050"/>
            </a:solidFill>
          </a:ln>
        </p:spPr>
      </p:pic>
      <p:sp>
        <p:nvSpPr>
          <p:cNvPr id="22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153919" y="4775166"/>
            <a:ext cx="443268" cy="144016"/>
          </a:xfrm>
        </p:spPr>
        <p:txBody>
          <a:bodyPr/>
          <a:lstStyle/>
          <a:p>
            <a:r>
              <a:rPr lang="nl-NL" sz="2000" smtClean="0">
                <a:latin typeface="Times New Roman" charset="0"/>
                <a:ea typeface="Times New Roman" charset="0"/>
                <a:cs typeface="Times New Roman" charset="0"/>
              </a:rPr>
              <a:t>26</a:t>
            </a:r>
            <a:endParaRPr lang="nl-NL" sz="11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4237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Appendix C:</a:t>
            </a:r>
            <a:br>
              <a:rPr lang="en-US" sz="4400" dirty="0"/>
            </a:br>
            <a:r>
              <a:rPr lang="en-US" sz="3200" dirty="0"/>
              <a:t>Analytical  Models &amp; Simulation Tools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092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/>
              <a:t>Continous Time Markov Networks [17]</a:t>
            </a:r>
          </a:p>
          <a:p>
            <a:endParaRPr lang="es-ES"/>
          </a:p>
          <a:p>
            <a:endParaRPr lang="es-ES"/>
          </a:p>
          <a:p>
            <a:endParaRPr lang="es-ES"/>
          </a:p>
          <a:p>
            <a:endParaRPr lang="es-ES"/>
          </a:p>
          <a:p>
            <a:endParaRPr lang="es-ES"/>
          </a:p>
          <a:p>
            <a:endParaRPr lang="es-ES"/>
          </a:p>
          <a:p>
            <a:r>
              <a:rPr lang="es-ES"/>
              <a:t>Bianchi’s model [18]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Analytical Models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300" y="2661224"/>
            <a:ext cx="2227863" cy="8003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0279" y="1790690"/>
            <a:ext cx="3018145" cy="197603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0673" y="1640729"/>
            <a:ext cx="2485669" cy="212599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419872" y="3718398"/>
            <a:ext cx="14401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>
                <a:latin typeface="Times New Roman" charset="0"/>
                <a:ea typeface="Times New Roman" charset="0"/>
                <a:cs typeface="Times New Roman" charset="0"/>
              </a:rPr>
              <a:t>Direct interference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365335" y="3713219"/>
            <a:ext cx="14401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>
                <a:latin typeface="Times New Roman" charset="0"/>
                <a:ea typeface="Times New Roman" charset="0"/>
                <a:cs typeface="Times New Roman" charset="0"/>
              </a:rPr>
              <a:t>Additive interference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5592" y="1913230"/>
            <a:ext cx="1746250" cy="508000"/>
          </a:xfrm>
          <a:prstGeom prst="rect">
            <a:avLst/>
          </a:prstGeom>
        </p:spPr>
      </p:pic>
      <p:sp>
        <p:nvSpPr>
          <p:cNvPr id="12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153919" y="4775166"/>
            <a:ext cx="443268" cy="144016"/>
          </a:xfrm>
        </p:spPr>
        <p:txBody>
          <a:bodyPr/>
          <a:lstStyle/>
          <a:p>
            <a:r>
              <a:rPr lang="nl-NL" sz="2000" smtClean="0">
                <a:latin typeface="Times New Roman" charset="0"/>
                <a:ea typeface="Times New Roman" charset="0"/>
                <a:cs typeface="Times New Roman" charset="0"/>
              </a:rPr>
              <a:t>36</a:t>
            </a:r>
            <a:endParaRPr lang="nl-NL" sz="11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9698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730561" y="3964387"/>
            <a:ext cx="1921559" cy="369492"/>
          </a:xfrm>
        </p:spPr>
        <p:txBody>
          <a:bodyPr/>
          <a:lstStyle/>
          <a:p>
            <a:pPr marL="0" indent="0">
              <a:buNone/>
            </a:pPr>
            <a:r>
              <a:rPr lang="es-ES"/>
              <a:t>[19, 20, 21, 22]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Simulators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6056" y="1261149"/>
            <a:ext cx="1489987" cy="148998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3509" y="684431"/>
            <a:ext cx="2896978" cy="165688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1997" y="2995056"/>
            <a:ext cx="2627784" cy="79044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1640" y="2267227"/>
            <a:ext cx="3112240" cy="931454"/>
          </a:xfrm>
          <a:prstGeom prst="rect">
            <a:avLst/>
          </a:prstGeom>
        </p:spPr>
      </p:pic>
      <p:sp>
        <p:nvSpPr>
          <p:cNvPr id="9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153919" y="4775166"/>
            <a:ext cx="443268" cy="144016"/>
          </a:xfrm>
        </p:spPr>
        <p:txBody>
          <a:bodyPr/>
          <a:lstStyle/>
          <a:p>
            <a:r>
              <a:rPr lang="nl-NL" sz="2000" smtClean="0">
                <a:latin typeface="Times New Roman" charset="0"/>
                <a:ea typeface="Times New Roman" charset="0"/>
                <a:cs typeface="Times New Roman" charset="0"/>
              </a:rPr>
              <a:t>37</a:t>
            </a:r>
            <a:endParaRPr lang="nl-NL" sz="11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4250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Appendix References (I)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16488" y="808782"/>
            <a:ext cx="8748000" cy="3893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50">
                <a:latin typeface="Times New Roman" charset="0"/>
                <a:ea typeface="Times New Roman" charset="0"/>
                <a:cs typeface="Times New Roman" charset="0"/>
              </a:rPr>
              <a:t>[1] Hills, A. (2001). Large-scale wireless LAN design. </a:t>
            </a:r>
            <a:r>
              <a:rPr lang="en-US" sz="950" i="1">
                <a:latin typeface="Times New Roman" charset="0"/>
                <a:ea typeface="Times New Roman" charset="0"/>
                <a:cs typeface="Times New Roman" charset="0"/>
              </a:rPr>
              <a:t>IEEE Communications Magazine</a:t>
            </a:r>
            <a:r>
              <a:rPr lang="en-US" sz="950">
                <a:latin typeface="Times New Roman" charset="0"/>
                <a:ea typeface="Times New Roman" charset="0"/>
                <a:cs typeface="Times New Roman" charset="0"/>
              </a:rPr>
              <a:t>, </a:t>
            </a:r>
            <a:r>
              <a:rPr lang="en-US" sz="950" i="1">
                <a:latin typeface="Times New Roman" charset="0"/>
                <a:ea typeface="Times New Roman" charset="0"/>
                <a:cs typeface="Times New Roman" charset="0"/>
              </a:rPr>
              <a:t>39</a:t>
            </a:r>
            <a:r>
              <a:rPr lang="en-US" sz="950">
                <a:latin typeface="Times New Roman" charset="0"/>
                <a:ea typeface="Times New Roman" charset="0"/>
                <a:cs typeface="Times New Roman" charset="0"/>
              </a:rPr>
              <a:t>(11), 98-107.</a:t>
            </a:r>
          </a:p>
          <a:p>
            <a:r>
              <a:rPr lang="en-US" sz="950">
                <a:latin typeface="Times New Roman" charset="0"/>
                <a:ea typeface="Times New Roman" charset="0"/>
                <a:cs typeface="Times New Roman" charset="0"/>
              </a:rPr>
              <a:t>[2] Mahonen, P., Riihijarvi, J., &amp; Petrova, M. (2004, September). Automatic channel allocation for small wireless local area networks using graph colouring algorithm approach. In </a:t>
            </a:r>
            <a:r>
              <a:rPr lang="en-US" sz="950" i="1">
                <a:latin typeface="Times New Roman" charset="0"/>
                <a:ea typeface="Times New Roman" charset="0"/>
                <a:cs typeface="Times New Roman" charset="0"/>
              </a:rPr>
              <a:t>Personal, Indoor and Mobile Radio Communications, 2004. PIMRC 2004. 15th IEEE International Symposium on</a:t>
            </a:r>
            <a:r>
              <a:rPr lang="en-US" sz="950">
                <a:latin typeface="Times New Roman" charset="0"/>
                <a:ea typeface="Times New Roman" charset="0"/>
                <a:cs typeface="Times New Roman" charset="0"/>
              </a:rPr>
              <a:t> (Vol. 1, pp. 536-539). IEEE.</a:t>
            </a:r>
          </a:p>
          <a:p>
            <a:r>
              <a:rPr lang="en-US" sz="950">
                <a:latin typeface="Times New Roman" charset="0"/>
                <a:ea typeface="Times New Roman" charset="0"/>
                <a:cs typeface="Times New Roman" charset="0"/>
              </a:rPr>
              <a:t>[3] Riihijarvi, J., Petrova, M., &amp; Mahonen, P. (2005, January). Frequency allocation for WLANs using graph colouring techniques. In </a:t>
            </a:r>
            <a:r>
              <a:rPr lang="en-US" sz="950" i="1">
                <a:latin typeface="Times New Roman" charset="0"/>
                <a:ea typeface="Times New Roman" charset="0"/>
                <a:cs typeface="Times New Roman" charset="0"/>
              </a:rPr>
              <a:t>Wireless On-demand Network Systems and Services, 2005. WONS 2005. Second Annual Conference on</a:t>
            </a:r>
            <a:r>
              <a:rPr lang="en-US" sz="950">
                <a:latin typeface="Times New Roman" charset="0"/>
                <a:ea typeface="Times New Roman" charset="0"/>
                <a:cs typeface="Times New Roman" charset="0"/>
              </a:rPr>
              <a:t> (pp. 216-222). IEEE.</a:t>
            </a:r>
          </a:p>
          <a:p>
            <a:r>
              <a:rPr lang="en-US" sz="950">
                <a:latin typeface="Times New Roman" charset="0"/>
                <a:ea typeface="Times New Roman" charset="0"/>
                <a:cs typeface="Times New Roman" charset="0"/>
              </a:rPr>
              <a:t>[4] Riihijarvi, J., Petrova, M., Mahonen, P., &amp; Barbosa, J. D. A. (2006, September). Performance evaluation of automatic channel assignment mechanism for IEEE 802.11 based on graph colouring. In </a:t>
            </a:r>
            <a:r>
              <a:rPr lang="en-US" sz="950" i="1">
                <a:latin typeface="Times New Roman" charset="0"/>
                <a:ea typeface="Times New Roman" charset="0"/>
                <a:cs typeface="Times New Roman" charset="0"/>
              </a:rPr>
              <a:t>Personal, Indoor and Mobile Radio Communications, 2006 IEEE 17th International Symposium on</a:t>
            </a:r>
            <a:r>
              <a:rPr lang="en-US" sz="950">
                <a:latin typeface="Times New Roman" charset="0"/>
                <a:ea typeface="Times New Roman" charset="0"/>
                <a:cs typeface="Times New Roman" charset="0"/>
              </a:rPr>
              <a:t> (pp. 1-5). IEEE.</a:t>
            </a:r>
          </a:p>
          <a:p>
            <a:r>
              <a:rPr lang="en-US" sz="950">
                <a:latin typeface="Times New Roman" charset="0"/>
                <a:ea typeface="Times New Roman" charset="0"/>
                <a:cs typeface="Times New Roman" charset="0"/>
              </a:rPr>
              <a:t>[5] Wertz, P., Sauter, M., Landstorfer, F. A., Wolfle, G., &amp; Hoppe, R. (2004, September). Automatic optimization algorithms for the planning of wireless local area networks. In </a:t>
            </a:r>
            <a:r>
              <a:rPr lang="en-US" sz="950" i="1">
                <a:latin typeface="Times New Roman" charset="0"/>
                <a:ea typeface="Times New Roman" charset="0"/>
                <a:cs typeface="Times New Roman" charset="0"/>
              </a:rPr>
              <a:t>Vehicular Technology Conference, 2004. VTC2004-Fall. 2004 IEEE 60th</a:t>
            </a:r>
            <a:r>
              <a:rPr lang="en-US" sz="950">
                <a:latin typeface="Times New Roman" charset="0"/>
                <a:ea typeface="Times New Roman" charset="0"/>
                <a:cs typeface="Times New Roman" charset="0"/>
              </a:rPr>
              <a:t> (Vol. 4, pp. 3010-3014). IEEE.</a:t>
            </a:r>
          </a:p>
          <a:p>
            <a:r>
              <a:rPr lang="en-US" sz="950">
                <a:latin typeface="Times New Roman" charset="0"/>
                <a:ea typeface="Times New Roman" charset="0"/>
                <a:cs typeface="Times New Roman" charset="0"/>
              </a:rPr>
              <a:t>[6] Eisenblatter, A., Geerdes, H. F., &amp; Siomina, I. (2007, June). Integrated access point placement and channel assignment for wireless LANs in an indoor office environment. In </a:t>
            </a:r>
            <a:r>
              <a:rPr lang="en-US" sz="950" i="1">
                <a:latin typeface="Times New Roman" charset="0"/>
                <a:ea typeface="Times New Roman" charset="0"/>
                <a:cs typeface="Times New Roman" charset="0"/>
              </a:rPr>
              <a:t>World of Wireless, Mobile and Multimedia Networks, 2007. WoWMoM 2007. IEEE International Symposium on a</a:t>
            </a:r>
            <a:r>
              <a:rPr lang="en-US" sz="950">
                <a:latin typeface="Times New Roman" charset="0"/>
                <a:ea typeface="Times New Roman" charset="0"/>
                <a:cs typeface="Times New Roman" charset="0"/>
              </a:rPr>
              <a:t> (pp. 1-10). IEEE.[76]</a:t>
            </a:r>
          </a:p>
          <a:p>
            <a:r>
              <a:rPr lang="en-US" sz="950">
                <a:latin typeface="Times New Roman" charset="0"/>
                <a:ea typeface="Times New Roman" charset="0"/>
                <a:cs typeface="Times New Roman" charset="0"/>
              </a:rPr>
              <a:t>[7] Chen, J. K., De Veciana, G., &amp; Rappaport, T. S. (2007, November). Improved measurement-based frequency allocation algorithms for wireless networks. In </a:t>
            </a:r>
            <a:r>
              <a:rPr lang="en-US" sz="950" i="1">
                <a:latin typeface="Times New Roman" charset="0"/>
                <a:ea typeface="Times New Roman" charset="0"/>
                <a:cs typeface="Times New Roman" charset="0"/>
              </a:rPr>
              <a:t>Global Telecommunications Conference, 2007. GLOBECOM'07. IEEE</a:t>
            </a:r>
            <a:r>
              <a:rPr lang="en-US" sz="950">
                <a:latin typeface="Times New Roman" charset="0"/>
                <a:ea typeface="Times New Roman" charset="0"/>
                <a:cs typeface="Times New Roman" charset="0"/>
              </a:rPr>
              <a:t> (pp. 4790-4795). IEEE.</a:t>
            </a:r>
          </a:p>
          <a:p>
            <a:r>
              <a:rPr lang="en-US" sz="950">
                <a:latin typeface="Times New Roman" charset="0"/>
                <a:ea typeface="Times New Roman" charset="0"/>
                <a:cs typeface="Times New Roman" charset="0"/>
              </a:rPr>
              <a:t>[8] Mishra, A., Banerjee, S., &amp; Arbaugh, W. (2005). Weighted coloring based channel assignment for WLANs. </a:t>
            </a:r>
            <a:r>
              <a:rPr lang="en-US" sz="950" i="1">
                <a:latin typeface="Times New Roman" charset="0"/>
                <a:ea typeface="Times New Roman" charset="0"/>
                <a:cs typeface="Times New Roman" charset="0"/>
              </a:rPr>
              <a:t>ACM SIGMOBILE Mobile Computing and Communications Review</a:t>
            </a:r>
            <a:r>
              <a:rPr lang="en-US" sz="950">
                <a:latin typeface="Times New Roman" charset="0"/>
                <a:ea typeface="Times New Roman" charset="0"/>
                <a:cs typeface="Times New Roman" charset="0"/>
              </a:rPr>
              <a:t>, </a:t>
            </a:r>
            <a:r>
              <a:rPr lang="en-US" sz="950" i="1">
                <a:latin typeface="Times New Roman" charset="0"/>
                <a:ea typeface="Times New Roman" charset="0"/>
                <a:cs typeface="Times New Roman" charset="0"/>
              </a:rPr>
              <a:t>9</a:t>
            </a:r>
            <a:r>
              <a:rPr lang="en-US" sz="950">
                <a:latin typeface="Times New Roman" charset="0"/>
                <a:ea typeface="Times New Roman" charset="0"/>
                <a:cs typeface="Times New Roman" charset="0"/>
              </a:rPr>
              <a:t>(3), 19-31.</a:t>
            </a:r>
          </a:p>
          <a:p>
            <a:r>
              <a:rPr lang="en-US" sz="950">
                <a:latin typeface="Times New Roman" charset="0"/>
                <a:ea typeface="Times New Roman" charset="0"/>
                <a:cs typeface="Times New Roman" charset="0"/>
              </a:rPr>
              <a:t>[9] Leung, K. K., &amp; Kim, B. J. (2003, October). Frequency assignment for IEEE 802.11 wireless networks. In </a:t>
            </a:r>
            <a:r>
              <a:rPr lang="en-US" sz="950" i="1">
                <a:latin typeface="Times New Roman" charset="0"/>
                <a:ea typeface="Times New Roman" charset="0"/>
                <a:cs typeface="Times New Roman" charset="0"/>
              </a:rPr>
              <a:t>Vehicular Technology Conference, 2003. VTC 2003-Fall. 2003 IEEE 58th</a:t>
            </a:r>
            <a:r>
              <a:rPr lang="en-US" sz="950">
                <a:latin typeface="Times New Roman" charset="0"/>
                <a:ea typeface="Times New Roman" charset="0"/>
                <a:cs typeface="Times New Roman" charset="0"/>
              </a:rPr>
              <a:t> (Vol. 3, pp. 1422-1426). IEEE.</a:t>
            </a:r>
          </a:p>
          <a:p>
            <a:r>
              <a:rPr lang="en-US" sz="950">
                <a:latin typeface="Times New Roman" charset="0"/>
                <a:ea typeface="Times New Roman" charset="0"/>
                <a:cs typeface="Times New Roman" charset="0"/>
              </a:rPr>
              <a:t>[10] Yu, M., Luo, H., &amp; Leung, K. K. (2006). A dynamic radio resource management technique for multiple APs in WLANs. </a:t>
            </a:r>
            <a:r>
              <a:rPr lang="en-US" sz="950" i="1">
                <a:latin typeface="Times New Roman" charset="0"/>
                <a:ea typeface="Times New Roman" charset="0"/>
                <a:cs typeface="Times New Roman" charset="0"/>
              </a:rPr>
              <a:t>IEEE Transactions on Wireless Communications</a:t>
            </a:r>
            <a:r>
              <a:rPr lang="en-US" sz="950">
                <a:latin typeface="Times New Roman" charset="0"/>
                <a:ea typeface="Times New Roman" charset="0"/>
                <a:cs typeface="Times New Roman" charset="0"/>
              </a:rPr>
              <a:t>, </a:t>
            </a:r>
            <a:r>
              <a:rPr lang="en-US" sz="950" i="1">
                <a:latin typeface="Times New Roman" charset="0"/>
                <a:ea typeface="Times New Roman" charset="0"/>
                <a:cs typeface="Times New Roman" charset="0"/>
              </a:rPr>
              <a:t>5</a:t>
            </a:r>
            <a:r>
              <a:rPr lang="en-US" sz="950">
                <a:latin typeface="Times New Roman" charset="0"/>
                <a:ea typeface="Times New Roman" charset="0"/>
                <a:cs typeface="Times New Roman" charset="0"/>
              </a:rPr>
              <a:t>(7), 1910-1919.</a:t>
            </a:r>
          </a:p>
          <a:p>
            <a:r>
              <a:rPr lang="en-US" sz="950">
                <a:latin typeface="Times New Roman" charset="0"/>
                <a:ea typeface="Times New Roman" charset="0"/>
                <a:cs typeface="Times New Roman" charset="0"/>
              </a:rPr>
              <a:t>[11] Yu, M., &amp; Luo, H. (2004, November). An adaptive radio resource management technique for APs in WLANs. In </a:t>
            </a:r>
            <a:r>
              <a:rPr lang="en-US" sz="950" i="1">
                <a:latin typeface="Times New Roman" charset="0"/>
                <a:ea typeface="Times New Roman" charset="0"/>
                <a:cs typeface="Times New Roman" charset="0"/>
              </a:rPr>
              <a:t>Networks, 2004.(ICON 2004). Proceedings. 12th IEEE International Conference on</a:t>
            </a:r>
            <a:r>
              <a:rPr lang="en-US" sz="950">
                <a:latin typeface="Times New Roman" charset="0"/>
                <a:ea typeface="Times New Roman" charset="0"/>
                <a:cs typeface="Times New Roman" charset="0"/>
              </a:rPr>
              <a:t> (Vol. 1, pp. 85-91). IEEE.</a:t>
            </a:r>
          </a:p>
          <a:p>
            <a:r>
              <a:rPr lang="en-US" sz="950">
                <a:latin typeface="Times New Roman" charset="0"/>
                <a:ea typeface="Times New Roman" charset="0"/>
                <a:cs typeface="Times New Roman" charset="0"/>
              </a:rPr>
              <a:t>[12] </a:t>
            </a:r>
            <a:r>
              <a:rPr lang="it-IT" sz="950">
                <a:latin typeface="Times New Roman" charset="0"/>
                <a:ea typeface="Times New Roman" charset="0"/>
                <a:cs typeface="Times New Roman" charset="0"/>
              </a:rPr>
              <a:t>Achanta, M. (2004). </a:t>
            </a:r>
            <a:r>
              <a:rPr lang="it-IT" sz="950" i="1">
                <a:latin typeface="Times New Roman" charset="0"/>
                <a:ea typeface="Times New Roman" charset="0"/>
                <a:cs typeface="Times New Roman" charset="0"/>
              </a:rPr>
              <a:t>U.S. Patent Application No. 10/959,446</a:t>
            </a:r>
            <a:r>
              <a:rPr lang="it-IT" sz="950">
                <a:latin typeface="Times New Roman" charset="0"/>
                <a:ea typeface="Times New Roman" charset="0"/>
                <a:cs typeface="Times New Roman" charset="0"/>
              </a:rPr>
              <a:t>.</a:t>
            </a:r>
          </a:p>
          <a:p>
            <a:r>
              <a:rPr lang="en-US" sz="950">
                <a:latin typeface="Times New Roman" charset="0"/>
                <a:ea typeface="Times New Roman" charset="0"/>
                <a:cs typeface="Times New Roman" charset="0"/>
              </a:rPr>
              <a:t>[13] Wilhelmi, F., Bellalta, B., Cano, C., &amp; Jonsson, A. (2017). Implications of Decentralized Q-learning Resource Allocation in Wireless Networks. </a:t>
            </a:r>
            <a:r>
              <a:rPr lang="en-US" sz="950" i="1">
                <a:latin typeface="Times New Roman" charset="0"/>
                <a:ea typeface="Times New Roman" charset="0"/>
                <a:cs typeface="Times New Roman" charset="0"/>
              </a:rPr>
              <a:t>arXiv preprint arXiv:1705.10508</a:t>
            </a:r>
            <a:r>
              <a:rPr lang="en-US" sz="950">
                <a:latin typeface="Times New Roman" charset="0"/>
                <a:ea typeface="Times New Roman" charset="0"/>
                <a:cs typeface="Times New Roman" charset="0"/>
              </a:rPr>
              <a:t>.</a:t>
            </a:r>
          </a:p>
          <a:p>
            <a:r>
              <a:rPr lang="en-US" sz="950">
                <a:latin typeface="Times New Roman" charset="0"/>
                <a:ea typeface="Times New Roman" charset="0"/>
                <a:cs typeface="Times New Roman" charset="0"/>
              </a:rPr>
              <a:t>[14] Wilhelmi, F., Bellalta, B., Cano, C., Jonsson, A., Neu, G. &amp; Barrachina, S. (2017). Enhancing Spatial Reuse in Wireless Networks through Decentralised Multi-Armed Bandits: Possibilities, Challenges and Perils.</a:t>
            </a:r>
            <a:endParaRPr lang="en-US" sz="950">
              <a:solidFill>
                <a:srgbClr val="222222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6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153919" y="4775166"/>
            <a:ext cx="443268" cy="144016"/>
          </a:xfrm>
        </p:spPr>
        <p:txBody>
          <a:bodyPr/>
          <a:lstStyle/>
          <a:p>
            <a:r>
              <a:rPr lang="nl-NL" sz="2000" smtClean="0">
                <a:latin typeface="Times New Roman" charset="0"/>
                <a:ea typeface="Times New Roman" charset="0"/>
                <a:cs typeface="Times New Roman" charset="0"/>
              </a:rPr>
              <a:t>38</a:t>
            </a:r>
            <a:endParaRPr lang="nl-NL" sz="11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9574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Appendix References (II)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16488" y="808782"/>
            <a:ext cx="8748000" cy="19928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50">
                <a:latin typeface="Times New Roman" charset="0"/>
                <a:ea typeface="Times New Roman" charset="0"/>
                <a:cs typeface="Times New Roman" charset="0"/>
              </a:rPr>
              <a:t>[15] Barrachina, Sergio, Bellalta, Boris and Wilhelmi, Francesc (2017). Dynamic Spectrum Access in High-density WLANs.</a:t>
            </a:r>
          </a:p>
          <a:p>
            <a:r>
              <a:rPr lang="en-US" sz="950">
                <a:latin typeface="Times New Roman" charset="0"/>
                <a:ea typeface="Times New Roman" charset="0"/>
                <a:cs typeface="Times New Roman" charset="0"/>
              </a:rPr>
              <a:t>[16] Chen, G., Branch, J., Pflug, M., Zhu, L., &amp; Szymanski, B. (2005). SENSE: a wireless sensor network simulator. </a:t>
            </a:r>
            <a:r>
              <a:rPr lang="en-US" sz="950" i="1">
                <a:latin typeface="Times New Roman" charset="0"/>
                <a:ea typeface="Times New Roman" charset="0"/>
                <a:cs typeface="Times New Roman" charset="0"/>
              </a:rPr>
              <a:t>Advances in pervasive computing and networking</a:t>
            </a:r>
            <a:r>
              <a:rPr lang="en-US" sz="950">
                <a:latin typeface="Times New Roman" charset="0"/>
                <a:ea typeface="Times New Roman" charset="0"/>
                <a:cs typeface="Times New Roman" charset="0"/>
              </a:rPr>
              <a:t>, 249-267. </a:t>
            </a:r>
          </a:p>
          <a:p>
            <a:r>
              <a:rPr lang="en-US" sz="950">
                <a:latin typeface="Times New Roman" charset="0"/>
                <a:ea typeface="Times New Roman" charset="0"/>
                <a:cs typeface="Times New Roman" charset="0"/>
              </a:rPr>
              <a:t>[17] Bellalta, Boris, et al. "Throughput analysis in CSMA/CA networks using continuous time Markov networks: a tutorial." </a:t>
            </a:r>
            <a:r>
              <a:rPr lang="en-US" sz="950" i="1">
                <a:latin typeface="Times New Roman" charset="0"/>
                <a:ea typeface="Times New Roman" charset="0"/>
                <a:cs typeface="Times New Roman" charset="0"/>
              </a:rPr>
              <a:t>Wireless Networking for Moving Objects</a:t>
            </a:r>
            <a:r>
              <a:rPr lang="en-US" sz="950">
                <a:latin typeface="Times New Roman" charset="0"/>
                <a:ea typeface="Times New Roman" charset="0"/>
                <a:cs typeface="Times New Roman" charset="0"/>
              </a:rPr>
              <a:t>. Springer International Publishing, 2014. 115-133.</a:t>
            </a:r>
          </a:p>
          <a:p>
            <a:r>
              <a:rPr lang="en-US" sz="950">
                <a:latin typeface="Times New Roman" charset="0"/>
                <a:ea typeface="Times New Roman" charset="0"/>
                <a:cs typeface="Times New Roman" charset="0"/>
              </a:rPr>
              <a:t>[18] Bianchi, Giuseppe. "Performance analysis of the IEEE 802.11 distributed coordination function." </a:t>
            </a:r>
            <a:r>
              <a:rPr lang="en-US" sz="950" i="1">
                <a:latin typeface="Times New Roman" charset="0"/>
                <a:ea typeface="Times New Roman" charset="0"/>
                <a:cs typeface="Times New Roman" charset="0"/>
              </a:rPr>
              <a:t>IEEE Journal on selected areas in communications</a:t>
            </a:r>
            <a:r>
              <a:rPr lang="en-US" sz="950">
                <a:latin typeface="Times New Roman" charset="0"/>
                <a:ea typeface="Times New Roman" charset="0"/>
                <a:cs typeface="Times New Roman" charset="0"/>
              </a:rPr>
              <a:t> 18.3 (2000): 535-547.</a:t>
            </a:r>
          </a:p>
          <a:p>
            <a:r>
              <a:rPr lang="en-US" sz="950">
                <a:latin typeface="Times New Roman" charset="0"/>
                <a:ea typeface="Times New Roman" charset="0"/>
                <a:cs typeface="Times New Roman" charset="0"/>
              </a:rPr>
              <a:t>[19] NS-3: Network simulator 3 (2010). Carneiro, Gustavo, UTM Lab Meeting April.</a:t>
            </a:r>
          </a:p>
          <a:p>
            <a:r>
              <a:rPr lang="en-US" sz="950">
                <a:latin typeface="Times New Roman" charset="0"/>
                <a:ea typeface="Times New Roman" charset="0"/>
                <a:cs typeface="Times New Roman" charset="0"/>
              </a:rPr>
              <a:t>[20] Issariyakul, Teerawat, and Ekram Hossain. </a:t>
            </a:r>
            <a:r>
              <a:rPr lang="en-US" sz="950" i="1">
                <a:latin typeface="Times New Roman" charset="0"/>
                <a:ea typeface="Times New Roman" charset="0"/>
                <a:cs typeface="Times New Roman" charset="0"/>
              </a:rPr>
              <a:t>Introduction to network simulator NS2</a:t>
            </a:r>
            <a:r>
              <a:rPr lang="en-US" sz="950">
                <a:latin typeface="Times New Roman" charset="0"/>
                <a:ea typeface="Times New Roman" charset="0"/>
                <a:cs typeface="Times New Roman" charset="0"/>
              </a:rPr>
              <a:t>. Springer Science &amp; Business Media, 2011.</a:t>
            </a:r>
          </a:p>
          <a:p>
            <a:r>
              <a:rPr lang="en-US" sz="950">
                <a:latin typeface="Times New Roman" charset="0"/>
                <a:ea typeface="Times New Roman" charset="0"/>
                <a:cs typeface="Times New Roman" charset="0"/>
              </a:rPr>
              <a:t>[21] Opnet technologies inc (2009). Modeler, OPNET.</a:t>
            </a:r>
          </a:p>
          <a:p>
            <a:r>
              <a:rPr lang="en-US" sz="950">
                <a:latin typeface="Times New Roman" charset="0"/>
                <a:ea typeface="Times New Roman" charset="0"/>
                <a:cs typeface="Times New Roman" charset="0"/>
              </a:rPr>
              <a:t>[22] Varga, András, and Rudolf Hornig. "An overview of the OMNeT++ simulation environment." </a:t>
            </a:r>
            <a:r>
              <a:rPr lang="en-US" sz="950" i="1">
                <a:latin typeface="Times New Roman" charset="0"/>
                <a:ea typeface="Times New Roman" charset="0"/>
                <a:cs typeface="Times New Roman" charset="0"/>
              </a:rPr>
              <a:t>Proceedings of the 1st international conference on Simulation tools and techniques for communications, networks and systems &amp; workshops</a:t>
            </a:r>
            <a:r>
              <a:rPr lang="en-US" sz="950">
                <a:latin typeface="Times New Roman" charset="0"/>
                <a:ea typeface="Times New Roman" charset="0"/>
                <a:cs typeface="Times New Roman" charset="0"/>
              </a:rPr>
              <a:t>. ICST (Institute for Computer Sciences, Social-Informatics and Telecommunications Engineering), 2008.</a:t>
            </a:r>
          </a:p>
          <a:p>
            <a:endParaRPr lang="en-US" sz="950">
              <a:solidFill>
                <a:srgbClr val="222222"/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endParaRPr lang="en-US" sz="95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6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153919" y="4775166"/>
            <a:ext cx="443268" cy="144016"/>
          </a:xfrm>
        </p:spPr>
        <p:txBody>
          <a:bodyPr/>
          <a:lstStyle/>
          <a:p>
            <a:r>
              <a:rPr lang="nl-NL" sz="2000" smtClean="0">
                <a:latin typeface="Times New Roman" charset="0"/>
                <a:ea typeface="Times New Roman" charset="0"/>
                <a:cs typeface="Times New Roman" charset="0"/>
              </a:rPr>
              <a:t>39</a:t>
            </a:r>
            <a:endParaRPr lang="nl-NL" sz="11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0375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Main Research Activity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2267744" y="812956"/>
            <a:ext cx="5566074" cy="1165434"/>
            <a:chOff x="2267744" y="812956"/>
            <a:chExt cx="5566074" cy="1165434"/>
          </a:xfrm>
        </p:grpSpPr>
        <p:sp>
          <p:nvSpPr>
            <p:cNvPr id="14" name="Rectangle 13"/>
            <p:cNvSpPr/>
            <p:nvPr/>
          </p:nvSpPr>
          <p:spPr>
            <a:xfrm>
              <a:off x="2267744" y="812956"/>
              <a:ext cx="5566074" cy="1165434"/>
            </a:xfrm>
            <a:prstGeom prst="rect">
              <a:avLst/>
            </a:prstGeom>
            <a:noFill/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738181" y="1081449"/>
              <a:ext cx="4625199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latin typeface="Times New Roman" charset="0"/>
                  <a:ea typeface="Times New Roman" charset="0"/>
                  <a:cs typeface="Times New Roman" charset="0"/>
                </a:rPr>
                <a:t>Improve performance and efficiency of Wireless Networks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2267743" y="2110442"/>
            <a:ext cx="5566075" cy="1174275"/>
            <a:chOff x="2267743" y="2110442"/>
            <a:chExt cx="5566075" cy="1174275"/>
          </a:xfrm>
        </p:grpSpPr>
        <p:sp>
          <p:nvSpPr>
            <p:cNvPr id="16" name="Rectangle 15"/>
            <p:cNvSpPr/>
            <p:nvPr/>
          </p:nvSpPr>
          <p:spPr>
            <a:xfrm>
              <a:off x="2267743" y="2110442"/>
              <a:ext cx="5566075" cy="1174275"/>
            </a:xfrm>
            <a:prstGeom prst="rect">
              <a:avLst/>
            </a:prstGeom>
            <a:noFill/>
            <a:ln w="3175">
              <a:solidFill>
                <a:srgbClr val="0432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570085" y="2409371"/>
              <a:ext cx="4961387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latin typeface="Times New Roman" charset="0"/>
                  <a:ea typeface="Times New Roman" charset="0"/>
                  <a:cs typeface="Times New Roman" charset="0"/>
                </a:rPr>
                <a:t>IEEE 802.11 WLANs, more specifically in High-Efficiency (HE) WLANs </a:t>
              </a:r>
              <a:r>
                <a:rPr lang="mr-IN">
                  <a:latin typeface="Times New Roman" charset="0"/>
                  <a:ea typeface="Times New Roman" charset="0"/>
                  <a:cs typeface="Times New Roman" charset="0"/>
                </a:rPr>
                <a:t>–</a:t>
              </a:r>
              <a:r>
                <a:rPr lang="en-US">
                  <a:latin typeface="Times New Roman" charset="0"/>
                  <a:ea typeface="Times New Roman" charset="0"/>
                  <a:cs typeface="Times New Roman" charset="0"/>
                </a:rPr>
                <a:t> IEEE 802.11ax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2268651" y="3425128"/>
            <a:ext cx="5565167" cy="1184384"/>
            <a:chOff x="2268651" y="3425128"/>
            <a:chExt cx="5565167" cy="1184384"/>
          </a:xfrm>
        </p:grpSpPr>
        <p:sp>
          <p:nvSpPr>
            <p:cNvPr id="17" name="Rectangle 16"/>
            <p:cNvSpPr/>
            <p:nvPr/>
          </p:nvSpPr>
          <p:spPr>
            <a:xfrm>
              <a:off x="2268651" y="3425128"/>
              <a:ext cx="5565167" cy="1184384"/>
            </a:xfrm>
            <a:prstGeom prst="rect">
              <a:avLst/>
            </a:prstGeom>
            <a:noFill/>
            <a:ln w="31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406148" y="3659034"/>
              <a:ext cx="5143827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ES">
                  <a:latin typeface="Times New Roman" charset="0"/>
                  <a:ea typeface="Times New Roman" charset="0"/>
                  <a:cs typeface="Times New Roman" charset="0"/>
                </a:rPr>
                <a:t>Artificial Intelligence (AI),</a:t>
              </a:r>
            </a:p>
            <a:p>
              <a:pPr algn="ctr"/>
              <a:r>
                <a:rPr lang="es-ES">
                  <a:latin typeface="Times New Roman" charset="0"/>
                  <a:ea typeface="Times New Roman" charset="0"/>
                  <a:cs typeface="Times New Roman" charset="0"/>
                </a:rPr>
                <a:t>more precisely Reinforcement Learning (RL)</a:t>
              </a:r>
              <a:endParaRPr 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</p:grpSp>
      <p:sp>
        <p:nvSpPr>
          <p:cNvPr id="18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153919" y="4775166"/>
            <a:ext cx="443268" cy="144016"/>
          </a:xfrm>
        </p:spPr>
        <p:txBody>
          <a:bodyPr/>
          <a:lstStyle/>
          <a:p>
            <a:r>
              <a:rPr lang="nl-NL" sz="2000" smtClean="0">
                <a:latin typeface="Times New Roman" charset="0"/>
                <a:ea typeface="Times New Roman" charset="0"/>
                <a:cs typeface="Times New Roman" charset="0"/>
              </a:rPr>
              <a:t>4</a:t>
            </a:r>
            <a:endParaRPr lang="nl-NL" sz="11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115618" y="1195618"/>
            <a:ext cx="1290532" cy="400110"/>
          </a:xfrm>
          <a:prstGeom prst="rect">
            <a:avLst/>
          </a:prstGeom>
          <a:solidFill>
            <a:srgbClr val="FFC4BA"/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latin typeface="Times New Roman" charset="0"/>
                <a:ea typeface="Times New Roman" charset="0"/>
                <a:cs typeface="Times New Roman" charset="0"/>
              </a:rPr>
              <a:t>What?</a:t>
            </a:r>
            <a:endParaRPr lang="en-US" sz="24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115617" y="2347816"/>
            <a:ext cx="1290531" cy="707886"/>
          </a:xfrm>
          <a:prstGeom prst="rect">
            <a:avLst/>
          </a:prstGeom>
          <a:solidFill>
            <a:srgbClr val="CEF6FF"/>
          </a:solidFill>
          <a:ln>
            <a:solidFill>
              <a:srgbClr val="0432FF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latin typeface="Times New Roman" charset="0"/>
                <a:ea typeface="Times New Roman" charset="0"/>
                <a:cs typeface="Times New Roman" charset="0"/>
              </a:rPr>
              <a:t>In which context?</a:t>
            </a:r>
            <a:endParaRPr lang="en-US" sz="24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140565" y="3694154"/>
            <a:ext cx="1290532" cy="646331"/>
          </a:xfrm>
          <a:prstGeom prst="rect">
            <a:avLst/>
          </a:prstGeom>
          <a:solidFill>
            <a:srgbClr val="D5F4C8"/>
          </a:solidFill>
          <a:ln>
            <a:solidFill>
              <a:srgbClr val="00B05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With which tools?</a:t>
            </a:r>
            <a:endParaRPr lang="en-US" sz="20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9142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5" grpId="0" animBg="1"/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Next-generation </a:t>
            </a:r>
            <a:r>
              <a:rPr lang="en-US" dirty="0" smtClean="0"/>
              <a:t>IEEE 802.11 WLANs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16488" y="731152"/>
            <a:ext cx="8748000" cy="639899"/>
          </a:xfrm>
          <a:prstGeom prst="rect">
            <a:avLst/>
          </a:prstGeom>
          <a:solidFill>
            <a:srgbClr val="FFE8CF"/>
          </a:solidFill>
          <a:ln>
            <a:solidFill>
              <a:srgbClr val="FF9C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Future WLAN deployments will be characterised by the </a:t>
            </a:r>
            <a:r>
              <a:rPr lang="en-US" sz="2000" b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high amount of devices </a:t>
            </a:r>
            <a:r>
              <a:rPr lang="en-US" sz="2000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that will coexist (e.g. 1 user/m</a:t>
            </a:r>
            <a:r>
              <a:rPr lang="en-US" sz="2000" baseline="30000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2</a:t>
            </a:r>
            <a:r>
              <a:rPr lang="en-US" sz="2000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). The TGax provides a set of dense scenarios.</a:t>
            </a:r>
            <a:endParaRPr lang="en-US" sz="2400" dirty="0">
              <a:solidFill>
                <a:schemeClr val="tx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7" name="Content Placeholder 1"/>
          <p:cNvSpPr>
            <a:spLocks noGrp="1"/>
          </p:cNvSpPr>
          <p:nvPr>
            <p:ph idx="1"/>
          </p:nvPr>
        </p:nvSpPr>
        <p:spPr>
          <a:xfrm>
            <a:off x="216489" y="1868838"/>
            <a:ext cx="3419408" cy="1783032"/>
          </a:xfrm>
          <a:ln>
            <a:noFill/>
          </a:ln>
        </p:spPr>
        <p:txBody>
          <a:bodyPr/>
          <a:lstStyle/>
          <a:p>
            <a:r>
              <a:rPr lang="en-US" sz="1600" dirty="0"/>
              <a:t>Residential</a:t>
            </a:r>
          </a:p>
          <a:p>
            <a:r>
              <a:rPr lang="en-US" sz="1600" dirty="0"/>
              <a:t>Enterprise</a:t>
            </a:r>
          </a:p>
          <a:p>
            <a:r>
              <a:rPr lang="en-US" sz="1600" dirty="0"/>
              <a:t>Indoor small BSS</a:t>
            </a:r>
          </a:p>
          <a:p>
            <a:r>
              <a:rPr lang="en-US" sz="1600" dirty="0"/>
              <a:t>Outdoor large BSS</a:t>
            </a:r>
          </a:p>
          <a:p>
            <a:r>
              <a:rPr lang="en-US" sz="1600"/>
              <a:t>Residential + Outdoor large BSS</a:t>
            </a:r>
            <a:endParaRPr lang="en-US"/>
          </a:p>
          <a:p>
            <a:pPr marL="0" indent="0">
              <a:buNone/>
            </a:pPr>
            <a:endParaRPr lang="en-US" sz="1800" dirty="0" smtClean="0"/>
          </a:p>
        </p:txBody>
      </p:sp>
      <p:sp>
        <p:nvSpPr>
          <p:cNvPr id="8" name="Content Placeholder 1"/>
          <p:cNvSpPr txBox="1">
            <a:spLocks/>
          </p:cNvSpPr>
          <p:nvPr/>
        </p:nvSpPr>
        <p:spPr>
          <a:xfrm rot="5400000">
            <a:off x="1859606" y="-68635"/>
            <a:ext cx="288034" cy="3552580"/>
          </a:xfrm>
          <a:prstGeom prst="rect">
            <a:avLst/>
          </a:prstGeom>
          <a:solidFill>
            <a:srgbClr val="FFC6C5"/>
          </a:solidFill>
          <a:ln>
            <a:solidFill>
              <a:srgbClr val="FF0000"/>
            </a:solidFill>
          </a:ln>
        </p:spPr>
        <p:txBody>
          <a:bodyPr vert="vert270" lIns="91440" tIns="45720" rIns="91440" bIns="45720" rtlCol="0" anchor="ctr">
            <a:noAutofit/>
          </a:bodyPr>
          <a:lstStyle>
            <a:lvl1pPr marL="270000" indent="-270000" algn="l" defTabSz="914400" rtl="0" eaLnBrk="1" latinLnBrk="0" hangingPunct="1">
              <a:spcBef>
                <a:spcPct val="20000"/>
              </a:spcBef>
              <a:buClr>
                <a:srgbClr val="FF0000"/>
              </a:buClr>
              <a:buFont typeface="Lucida Sans Unicode" pitchFamily="34" charset="0"/>
              <a:buChar char="▶"/>
              <a:defRPr sz="2000" kern="1200" baseline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1pPr>
            <a:lvl2pPr marL="540000" indent="-270000" algn="l" defTabSz="914400" rtl="0" eaLnBrk="1" latinLnBrk="0" hangingPunct="1">
              <a:spcBef>
                <a:spcPts val="384"/>
              </a:spcBef>
              <a:buClr>
                <a:srgbClr val="FF0000"/>
              </a:buClr>
              <a:buFont typeface="Arial" pitchFamily="34" charset="0"/>
              <a:buChar char="–"/>
              <a:defRPr sz="2000" kern="1200" baseline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2pPr>
            <a:lvl3pPr marL="810000" indent="-270000" algn="l" defTabSz="914400" rtl="0" eaLnBrk="1" latinLnBrk="0" hangingPunct="1">
              <a:spcBef>
                <a:spcPct val="20000"/>
              </a:spcBef>
              <a:buClr>
                <a:srgbClr val="FF0000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3pPr>
            <a:lvl4pPr marL="1080000" indent="-270000" algn="l" defTabSz="914400" rtl="0" eaLnBrk="1" latinLnBrk="0" hangingPunct="1">
              <a:spcBef>
                <a:spcPct val="20000"/>
              </a:spcBef>
              <a:buClr>
                <a:srgbClr val="FF0000"/>
              </a:buClr>
              <a:buFont typeface="Arial" pitchFamily="34" charset="0"/>
              <a:buChar char="–"/>
              <a:defRPr sz="2000" kern="1200" baseline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4pPr>
            <a:lvl5pPr marL="1350000" indent="-270000" algn="l" defTabSz="914400" rtl="0" eaLnBrk="1" latinLnBrk="0" hangingPunct="1">
              <a:spcBef>
                <a:spcPct val="20000"/>
              </a:spcBef>
              <a:buClr>
                <a:srgbClr val="FF0000"/>
              </a:buClr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Lucida Sans Unicode" pitchFamily="34" charset="0"/>
              <a:buNone/>
            </a:pPr>
            <a:r>
              <a:rPr lang="en-US" sz="1800" dirty="0" smtClean="0"/>
              <a:t>Scenarios in IEEE 802.11ax</a:t>
            </a:r>
          </a:p>
        </p:txBody>
      </p:sp>
      <p:sp>
        <p:nvSpPr>
          <p:cNvPr id="9" name="Content Placeholder 1"/>
          <p:cNvSpPr txBox="1">
            <a:spLocks/>
          </p:cNvSpPr>
          <p:nvPr/>
        </p:nvSpPr>
        <p:spPr>
          <a:xfrm rot="5400000">
            <a:off x="6144003" y="-656436"/>
            <a:ext cx="288032" cy="4728181"/>
          </a:xfrm>
          <a:prstGeom prst="rect">
            <a:avLst/>
          </a:prstGeom>
          <a:solidFill>
            <a:srgbClr val="FFC6C5"/>
          </a:solidFill>
          <a:ln>
            <a:solidFill>
              <a:srgbClr val="FF0000"/>
            </a:solidFill>
          </a:ln>
        </p:spPr>
        <p:txBody>
          <a:bodyPr vert="vert270" lIns="91440" tIns="45720" rIns="91440" bIns="45720" rtlCol="0" anchor="ctr">
            <a:noAutofit/>
          </a:bodyPr>
          <a:lstStyle>
            <a:lvl1pPr marL="270000" indent="-270000" algn="l" defTabSz="914400" rtl="0" eaLnBrk="1" latinLnBrk="0" hangingPunct="1">
              <a:spcBef>
                <a:spcPct val="20000"/>
              </a:spcBef>
              <a:buClr>
                <a:srgbClr val="FF0000"/>
              </a:buClr>
              <a:buFont typeface="Lucida Sans Unicode" pitchFamily="34" charset="0"/>
              <a:buChar char="▶"/>
              <a:defRPr sz="2000" kern="1200" baseline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1pPr>
            <a:lvl2pPr marL="540000" indent="-270000" algn="l" defTabSz="914400" rtl="0" eaLnBrk="1" latinLnBrk="0" hangingPunct="1">
              <a:spcBef>
                <a:spcPts val="384"/>
              </a:spcBef>
              <a:buClr>
                <a:srgbClr val="FF0000"/>
              </a:buClr>
              <a:buFont typeface="Arial" pitchFamily="34" charset="0"/>
              <a:buChar char="–"/>
              <a:defRPr sz="2000" kern="1200" baseline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2pPr>
            <a:lvl3pPr marL="810000" indent="-270000" algn="l" defTabSz="914400" rtl="0" eaLnBrk="1" latinLnBrk="0" hangingPunct="1">
              <a:spcBef>
                <a:spcPct val="20000"/>
              </a:spcBef>
              <a:buClr>
                <a:srgbClr val="FF0000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3pPr>
            <a:lvl4pPr marL="1080000" indent="-270000" algn="l" defTabSz="914400" rtl="0" eaLnBrk="1" latinLnBrk="0" hangingPunct="1">
              <a:spcBef>
                <a:spcPct val="20000"/>
              </a:spcBef>
              <a:buClr>
                <a:srgbClr val="FF0000"/>
              </a:buClr>
              <a:buFont typeface="Arial" pitchFamily="34" charset="0"/>
              <a:buChar char="–"/>
              <a:defRPr sz="2000" kern="1200" baseline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4pPr>
            <a:lvl5pPr marL="1350000" indent="-270000" algn="l" defTabSz="914400" rtl="0" eaLnBrk="1" latinLnBrk="0" hangingPunct="1">
              <a:spcBef>
                <a:spcPct val="20000"/>
              </a:spcBef>
              <a:buClr>
                <a:srgbClr val="FF0000"/>
              </a:buClr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Lucida Sans Unicode" pitchFamily="34" charset="0"/>
              <a:buNone/>
            </a:pPr>
            <a:r>
              <a:rPr lang="en-US" sz="1800" dirty="0" smtClean="0"/>
              <a:t>Network Architectures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3923928" y="2314225"/>
            <a:ext cx="1508468" cy="1841701"/>
            <a:chOff x="4139952" y="1923679"/>
            <a:chExt cx="1508468" cy="1841701"/>
          </a:xfrm>
        </p:grpSpPr>
        <p:sp>
          <p:nvSpPr>
            <p:cNvPr id="258" name="Rectangle 257"/>
            <p:cNvSpPr/>
            <p:nvPr/>
          </p:nvSpPr>
          <p:spPr>
            <a:xfrm>
              <a:off x="4139952" y="1923679"/>
              <a:ext cx="1508468" cy="13591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Oval 1"/>
            <p:cNvSpPr/>
            <p:nvPr/>
          </p:nvSpPr>
          <p:spPr>
            <a:xfrm>
              <a:off x="4895887" y="2346706"/>
              <a:ext cx="216024" cy="216024"/>
            </a:xfrm>
            <a:prstGeom prst="ellipse">
              <a:avLst/>
            </a:prstGeom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4391831" y="2706746"/>
              <a:ext cx="216024" cy="216024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4898020" y="2971015"/>
              <a:ext cx="216024" cy="216024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5230271" y="2717784"/>
              <a:ext cx="216024" cy="216024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4419447" y="2108067"/>
              <a:ext cx="216024" cy="216024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5292080" y="2000055"/>
              <a:ext cx="216024" cy="216024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Connector 15"/>
            <p:cNvCxnSpPr>
              <a:stCxn id="14" idx="5"/>
              <a:endCxn id="2" idx="2"/>
            </p:cNvCxnSpPr>
            <p:nvPr/>
          </p:nvCxnSpPr>
          <p:spPr>
            <a:xfrm>
              <a:off x="4603835" y="2292455"/>
              <a:ext cx="292052" cy="16226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stCxn id="2" idx="3"/>
              <a:endCxn id="10" idx="6"/>
            </p:cNvCxnSpPr>
            <p:nvPr/>
          </p:nvCxnSpPr>
          <p:spPr>
            <a:xfrm flipH="1">
              <a:off x="4607855" y="2531094"/>
              <a:ext cx="319668" cy="28366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2" idx="4"/>
              <a:endCxn id="11" idx="0"/>
            </p:cNvCxnSpPr>
            <p:nvPr/>
          </p:nvCxnSpPr>
          <p:spPr>
            <a:xfrm>
              <a:off x="5003899" y="2562730"/>
              <a:ext cx="2133" cy="40828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>
              <a:stCxn id="2" idx="5"/>
              <a:endCxn id="12" idx="1"/>
            </p:cNvCxnSpPr>
            <p:nvPr/>
          </p:nvCxnSpPr>
          <p:spPr>
            <a:xfrm>
              <a:off x="5080275" y="2531094"/>
              <a:ext cx="181632" cy="21832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>
              <a:stCxn id="2" idx="7"/>
              <a:endCxn id="15" idx="3"/>
            </p:cNvCxnSpPr>
            <p:nvPr/>
          </p:nvCxnSpPr>
          <p:spPr>
            <a:xfrm flipV="1">
              <a:off x="5080275" y="2184443"/>
              <a:ext cx="243441" cy="19389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4" name="Rectangle 263"/>
            <p:cNvSpPr/>
            <p:nvPr/>
          </p:nvSpPr>
          <p:spPr>
            <a:xfrm>
              <a:off x="4139952" y="3426826"/>
              <a:ext cx="1508468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>
                  <a:latin typeface="Times New Roman" charset="0"/>
                  <a:ea typeface="Times New Roman" charset="0"/>
                  <a:cs typeface="Times New Roman" charset="0"/>
                </a:rPr>
                <a:t>Coordinated</a:t>
              </a:r>
              <a:endParaRPr lang="en-US" dirty="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5542978" y="2314224"/>
            <a:ext cx="1508468" cy="1841702"/>
            <a:chOff x="5759002" y="1923678"/>
            <a:chExt cx="1508468" cy="1841702"/>
          </a:xfrm>
        </p:grpSpPr>
        <p:sp>
          <p:nvSpPr>
            <p:cNvPr id="261" name="Rectangle 260"/>
            <p:cNvSpPr/>
            <p:nvPr/>
          </p:nvSpPr>
          <p:spPr>
            <a:xfrm>
              <a:off x="5759002" y="1923678"/>
              <a:ext cx="1508468" cy="13591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>
              <a:off x="6480063" y="2370469"/>
              <a:ext cx="216024" cy="216024"/>
            </a:xfrm>
            <a:prstGeom prst="ellipse">
              <a:avLst/>
            </a:prstGeom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>
              <a:off x="5976007" y="2730509"/>
              <a:ext cx="216024" cy="216024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>
              <a:off x="6482196" y="2994778"/>
              <a:ext cx="216024" cy="216024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>
              <a:off x="6814447" y="2741547"/>
              <a:ext cx="216024" cy="216024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6003623" y="2131830"/>
              <a:ext cx="216024" cy="216024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/>
            <p:cNvSpPr/>
            <p:nvPr/>
          </p:nvSpPr>
          <p:spPr>
            <a:xfrm>
              <a:off x="6876256" y="2023818"/>
              <a:ext cx="216024" cy="216024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6" name="Rectangle 265"/>
            <p:cNvSpPr/>
            <p:nvPr/>
          </p:nvSpPr>
          <p:spPr>
            <a:xfrm>
              <a:off x="5759002" y="3426826"/>
              <a:ext cx="1508468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>
                  <a:latin typeface="Times New Roman" charset="0"/>
                  <a:ea typeface="Times New Roman" charset="0"/>
                  <a:cs typeface="Times New Roman" charset="0"/>
                </a:rPr>
                <a:t>Uncoordinated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7143640" y="2314225"/>
            <a:ext cx="1508468" cy="1841701"/>
            <a:chOff x="7359664" y="1923679"/>
            <a:chExt cx="1508468" cy="1841701"/>
          </a:xfrm>
        </p:grpSpPr>
        <p:sp>
          <p:nvSpPr>
            <p:cNvPr id="263" name="Rectangle 262"/>
            <p:cNvSpPr/>
            <p:nvPr/>
          </p:nvSpPr>
          <p:spPr>
            <a:xfrm>
              <a:off x="7359664" y="1923679"/>
              <a:ext cx="1508468" cy="13591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7" name="Oval 246"/>
            <p:cNvSpPr/>
            <p:nvPr/>
          </p:nvSpPr>
          <p:spPr>
            <a:xfrm>
              <a:off x="8064239" y="2357237"/>
              <a:ext cx="216024" cy="216024"/>
            </a:xfrm>
            <a:prstGeom prst="ellipse">
              <a:avLst/>
            </a:prstGeom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8" name="Oval 247"/>
            <p:cNvSpPr/>
            <p:nvPr/>
          </p:nvSpPr>
          <p:spPr>
            <a:xfrm>
              <a:off x="7560183" y="2717277"/>
              <a:ext cx="216024" cy="216024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9" name="Oval 248"/>
            <p:cNvSpPr/>
            <p:nvPr/>
          </p:nvSpPr>
          <p:spPr>
            <a:xfrm>
              <a:off x="8066372" y="2981546"/>
              <a:ext cx="216024" cy="216024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0" name="Oval 249"/>
            <p:cNvSpPr/>
            <p:nvPr/>
          </p:nvSpPr>
          <p:spPr>
            <a:xfrm>
              <a:off x="8398623" y="2728315"/>
              <a:ext cx="216024" cy="216024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1" name="Oval 250"/>
            <p:cNvSpPr/>
            <p:nvPr/>
          </p:nvSpPr>
          <p:spPr>
            <a:xfrm>
              <a:off x="7587799" y="2118598"/>
              <a:ext cx="216024" cy="216024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2" name="Oval 251"/>
            <p:cNvSpPr/>
            <p:nvPr/>
          </p:nvSpPr>
          <p:spPr>
            <a:xfrm>
              <a:off x="8460432" y="2010586"/>
              <a:ext cx="216024" cy="216024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3" name="Straight Connector 252"/>
            <p:cNvCxnSpPr>
              <a:endCxn id="247" idx="2"/>
            </p:cNvCxnSpPr>
            <p:nvPr/>
          </p:nvCxnSpPr>
          <p:spPr>
            <a:xfrm>
              <a:off x="7772187" y="2302986"/>
              <a:ext cx="292052" cy="16226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>
              <a:stCxn id="247" idx="3"/>
            </p:cNvCxnSpPr>
            <p:nvPr/>
          </p:nvCxnSpPr>
          <p:spPr>
            <a:xfrm flipH="1">
              <a:off x="7776207" y="2541625"/>
              <a:ext cx="319668" cy="28366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>
              <a:stCxn id="247" idx="5"/>
            </p:cNvCxnSpPr>
            <p:nvPr/>
          </p:nvCxnSpPr>
          <p:spPr>
            <a:xfrm>
              <a:off x="8248627" y="2541625"/>
              <a:ext cx="181632" cy="21832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7" name="Rectangle 266"/>
            <p:cNvSpPr/>
            <p:nvPr/>
          </p:nvSpPr>
          <p:spPr>
            <a:xfrm>
              <a:off x="7359664" y="3426826"/>
              <a:ext cx="1508468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>
                  <a:latin typeface="Times New Roman" charset="0"/>
                  <a:ea typeface="Times New Roman" charset="0"/>
                  <a:cs typeface="Times New Roman" charset="0"/>
                </a:rPr>
                <a:t>Mixed</a:t>
              </a:r>
              <a:endParaRPr lang="en-US" dirty="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</p:grpSp>
      <p:sp>
        <p:nvSpPr>
          <p:cNvPr id="49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153919" y="4775166"/>
            <a:ext cx="443268" cy="144016"/>
          </a:xfrm>
        </p:spPr>
        <p:txBody>
          <a:bodyPr/>
          <a:lstStyle/>
          <a:p>
            <a:r>
              <a:rPr lang="nl-NL" sz="2000" smtClean="0">
                <a:latin typeface="Times New Roman" charset="0"/>
                <a:ea typeface="Times New Roman" charset="0"/>
                <a:cs typeface="Times New Roman" charset="0"/>
              </a:rPr>
              <a:t>5</a:t>
            </a:r>
            <a:endParaRPr lang="nl-NL" sz="11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165" y="3385323"/>
            <a:ext cx="2761906" cy="1192119"/>
          </a:xfrm>
          <a:prstGeom prst="rect">
            <a:avLst/>
          </a:prstGeom>
        </p:spPr>
      </p:pic>
      <p:sp>
        <p:nvSpPr>
          <p:cNvPr id="52" name="TextBox 51"/>
          <p:cNvSpPr txBox="1"/>
          <p:nvPr/>
        </p:nvSpPr>
        <p:spPr>
          <a:xfrm>
            <a:off x="1331640" y="4609261"/>
            <a:ext cx="17924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latin typeface="Times New Roman" charset="0"/>
                <a:ea typeface="Times New Roman" charset="0"/>
                <a:cs typeface="Times New Roman" charset="0"/>
              </a:rPr>
              <a:t>Image retrieved from [19]</a:t>
            </a:r>
          </a:p>
        </p:txBody>
      </p:sp>
    </p:spTree>
    <p:extLst>
      <p:ext uri="{BB962C8B-B14F-4D97-AF65-F5344CB8AC3E}">
        <p14:creationId xmlns:p14="http://schemas.microsoft.com/office/powerpoint/2010/main" val="267608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1"/>
      <p:bldP spid="8" grpId="1" animBg="1"/>
      <p:bldP spid="9" grpId="0" animBg="1"/>
      <p:bldP spid="5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Coexistence Issues in IEEE WLANs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216488" y="731152"/>
            <a:ext cx="8748000" cy="639899"/>
          </a:xfrm>
          <a:prstGeom prst="rect">
            <a:avLst/>
          </a:prstGeom>
          <a:solidFill>
            <a:srgbClr val="FFE8CF"/>
          </a:solidFill>
          <a:ln>
            <a:solidFill>
              <a:srgbClr val="FF9C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Mainly produced by </a:t>
            </a:r>
            <a:r>
              <a:rPr lang="en-US" sz="2000" b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coexistence</a:t>
            </a:r>
            <a:r>
              <a:rPr lang="en-US" sz="2000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 between devices operating at the same frequency band. Several mechanisms are provided in Time, Frequency and Space domains.</a:t>
            </a:r>
            <a:endParaRPr lang="en-US" sz="2400" dirty="0">
              <a:solidFill>
                <a:schemeClr val="tx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7" name="Content Placeholder 1"/>
          <p:cNvSpPr>
            <a:spLocks noGrp="1"/>
          </p:cNvSpPr>
          <p:nvPr>
            <p:ph idx="1"/>
          </p:nvPr>
        </p:nvSpPr>
        <p:spPr>
          <a:xfrm>
            <a:off x="405300" y="2457349"/>
            <a:ext cx="3662644" cy="1698577"/>
          </a:xfrm>
          <a:ln>
            <a:solidFill>
              <a:srgbClr val="FF0000"/>
            </a:solidFill>
          </a:ln>
        </p:spPr>
        <p:txBody>
          <a:bodyPr/>
          <a:lstStyle/>
          <a:p>
            <a:r>
              <a:rPr lang="en-US" sz="1800" dirty="0"/>
              <a:t>Dense &amp; chaotic scenarios</a:t>
            </a:r>
          </a:p>
          <a:p>
            <a:r>
              <a:rPr lang="en-US" sz="1800" dirty="0"/>
              <a:t>Weaknesses in the current distributed mechanisms</a:t>
            </a:r>
          </a:p>
          <a:p>
            <a:r>
              <a:rPr lang="en-US" sz="1800" dirty="0"/>
              <a:t>High bandwidth requirements</a:t>
            </a:r>
          </a:p>
          <a:p>
            <a:r>
              <a:rPr lang="mr-IN" sz="1800" dirty="0"/>
              <a:t>…</a:t>
            </a:r>
            <a:endParaRPr lang="en-US" dirty="0" smtClean="0"/>
          </a:p>
        </p:txBody>
      </p:sp>
      <p:sp>
        <p:nvSpPr>
          <p:cNvPr id="19" name="Content Placeholder 1"/>
          <p:cNvSpPr txBox="1">
            <a:spLocks/>
          </p:cNvSpPr>
          <p:nvPr/>
        </p:nvSpPr>
        <p:spPr>
          <a:xfrm rot="5400000">
            <a:off x="2075962" y="397033"/>
            <a:ext cx="321320" cy="3662643"/>
          </a:xfrm>
          <a:prstGeom prst="rect">
            <a:avLst/>
          </a:prstGeom>
          <a:solidFill>
            <a:srgbClr val="FFC6C5"/>
          </a:solidFill>
          <a:ln>
            <a:solidFill>
              <a:srgbClr val="FF0000"/>
            </a:solidFill>
          </a:ln>
        </p:spPr>
        <p:txBody>
          <a:bodyPr vert="vert270" lIns="91440" tIns="45720" rIns="91440" bIns="45720" rtlCol="0" anchor="ctr">
            <a:noAutofit/>
          </a:bodyPr>
          <a:lstStyle>
            <a:lvl1pPr marL="270000" indent="-270000" algn="l" defTabSz="914400" rtl="0" eaLnBrk="1" latinLnBrk="0" hangingPunct="1">
              <a:spcBef>
                <a:spcPct val="20000"/>
              </a:spcBef>
              <a:buClr>
                <a:srgbClr val="FF0000"/>
              </a:buClr>
              <a:buFont typeface="Lucida Sans Unicode" pitchFamily="34" charset="0"/>
              <a:buChar char="▶"/>
              <a:defRPr sz="2000" kern="1200" baseline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1pPr>
            <a:lvl2pPr marL="540000" indent="-270000" algn="l" defTabSz="914400" rtl="0" eaLnBrk="1" latinLnBrk="0" hangingPunct="1">
              <a:spcBef>
                <a:spcPts val="384"/>
              </a:spcBef>
              <a:buClr>
                <a:srgbClr val="FF0000"/>
              </a:buClr>
              <a:buFont typeface="Arial" pitchFamily="34" charset="0"/>
              <a:buChar char="–"/>
              <a:defRPr sz="2000" kern="1200" baseline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2pPr>
            <a:lvl3pPr marL="810000" indent="-270000" algn="l" defTabSz="914400" rtl="0" eaLnBrk="1" latinLnBrk="0" hangingPunct="1">
              <a:spcBef>
                <a:spcPct val="20000"/>
              </a:spcBef>
              <a:buClr>
                <a:srgbClr val="FF0000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3pPr>
            <a:lvl4pPr marL="1080000" indent="-270000" algn="l" defTabSz="914400" rtl="0" eaLnBrk="1" latinLnBrk="0" hangingPunct="1">
              <a:spcBef>
                <a:spcPct val="20000"/>
              </a:spcBef>
              <a:buClr>
                <a:srgbClr val="FF0000"/>
              </a:buClr>
              <a:buFont typeface="Arial" pitchFamily="34" charset="0"/>
              <a:buChar char="–"/>
              <a:defRPr sz="2000" kern="1200" baseline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4pPr>
            <a:lvl5pPr marL="1350000" indent="-270000" algn="l" defTabSz="914400" rtl="0" eaLnBrk="1" latinLnBrk="0" hangingPunct="1">
              <a:spcBef>
                <a:spcPct val="20000"/>
              </a:spcBef>
              <a:buClr>
                <a:srgbClr val="FF0000"/>
              </a:buClr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Lucida Sans Unicode" pitchFamily="34" charset="0"/>
              <a:buNone/>
            </a:pPr>
            <a:r>
              <a:rPr lang="en-US" sz="2400" dirty="0" smtClean="0"/>
              <a:t>Root Causes</a:t>
            </a:r>
          </a:p>
        </p:txBody>
      </p:sp>
      <p:sp>
        <p:nvSpPr>
          <p:cNvPr id="20" name="Content Placeholder 1"/>
          <p:cNvSpPr txBox="1">
            <a:spLocks/>
          </p:cNvSpPr>
          <p:nvPr/>
        </p:nvSpPr>
        <p:spPr>
          <a:xfrm>
            <a:off x="4480462" y="1563638"/>
            <a:ext cx="471107" cy="2964299"/>
          </a:xfrm>
          <a:prstGeom prst="rect">
            <a:avLst/>
          </a:prstGeom>
          <a:solidFill>
            <a:srgbClr val="FFC6C5"/>
          </a:solidFill>
          <a:ln>
            <a:solidFill>
              <a:srgbClr val="FF0000"/>
            </a:solidFill>
          </a:ln>
        </p:spPr>
        <p:txBody>
          <a:bodyPr vert="vert270" lIns="91440" tIns="45720" rIns="91440" bIns="45720" rtlCol="0" anchor="ctr">
            <a:noAutofit/>
          </a:bodyPr>
          <a:lstStyle>
            <a:lvl1pPr marL="270000" indent="-270000" algn="l" defTabSz="914400" rtl="0" eaLnBrk="1" latinLnBrk="0" hangingPunct="1">
              <a:spcBef>
                <a:spcPct val="20000"/>
              </a:spcBef>
              <a:buClr>
                <a:srgbClr val="FF0000"/>
              </a:buClr>
              <a:buFont typeface="Lucida Sans Unicode" pitchFamily="34" charset="0"/>
              <a:buChar char="▶"/>
              <a:defRPr sz="2000" kern="1200" baseline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1pPr>
            <a:lvl2pPr marL="540000" indent="-270000" algn="l" defTabSz="914400" rtl="0" eaLnBrk="1" latinLnBrk="0" hangingPunct="1">
              <a:spcBef>
                <a:spcPts val="384"/>
              </a:spcBef>
              <a:buClr>
                <a:srgbClr val="FF0000"/>
              </a:buClr>
              <a:buFont typeface="Arial" pitchFamily="34" charset="0"/>
              <a:buChar char="–"/>
              <a:defRPr sz="2000" kern="1200" baseline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2pPr>
            <a:lvl3pPr marL="810000" indent="-270000" algn="l" defTabSz="914400" rtl="0" eaLnBrk="1" latinLnBrk="0" hangingPunct="1">
              <a:spcBef>
                <a:spcPct val="20000"/>
              </a:spcBef>
              <a:buClr>
                <a:srgbClr val="FF0000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3pPr>
            <a:lvl4pPr marL="1080000" indent="-270000" algn="l" defTabSz="914400" rtl="0" eaLnBrk="1" latinLnBrk="0" hangingPunct="1">
              <a:spcBef>
                <a:spcPct val="20000"/>
              </a:spcBef>
              <a:buClr>
                <a:srgbClr val="FF0000"/>
              </a:buClr>
              <a:buFont typeface="Arial" pitchFamily="34" charset="0"/>
              <a:buChar char="–"/>
              <a:defRPr sz="2000" kern="1200" baseline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4pPr>
            <a:lvl5pPr marL="1350000" indent="-270000" algn="l" defTabSz="914400" rtl="0" eaLnBrk="1" latinLnBrk="0" hangingPunct="1">
              <a:spcBef>
                <a:spcPct val="20000"/>
              </a:spcBef>
              <a:buClr>
                <a:srgbClr val="FF0000"/>
              </a:buClr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Lucida Sans Unicode" pitchFamily="34" charset="0"/>
              <a:buNone/>
            </a:pPr>
            <a:r>
              <a:rPr lang="en-US" sz="2400" dirty="0" smtClean="0"/>
              <a:t>Potential Solutions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076635" y="1563639"/>
            <a:ext cx="3888432" cy="33855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00206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charset="0"/>
                <a:ea typeface="Times New Roman" charset="0"/>
                <a:cs typeface="Times New Roman" charset="0"/>
              </a:rPr>
              <a:t>Time</a:t>
            </a:r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5076056" y="3313317"/>
            <a:ext cx="3888432" cy="338554"/>
          </a:xfrm>
          <a:prstGeom prst="rect">
            <a:avLst/>
          </a:prstGeom>
          <a:solidFill>
            <a:srgbClr val="FFE8CF"/>
          </a:solidFill>
          <a:ln>
            <a:solidFill>
              <a:srgbClr val="FF9C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charset="0"/>
                <a:ea typeface="Times New Roman" charset="0"/>
                <a:cs typeface="Times New Roman" charset="0"/>
              </a:rPr>
              <a:t>Space</a:t>
            </a:r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5080827" y="2427735"/>
            <a:ext cx="3888432" cy="338554"/>
          </a:xfrm>
          <a:prstGeom prst="rect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charset="0"/>
                <a:ea typeface="Times New Roman" charset="0"/>
                <a:cs typeface="Times New Roman" charset="0"/>
              </a:rPr>
              <a:t>Frequency</a:t>
            </a:r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076056" y="3645258"/>
            <a:ext cx="354317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1400" dirty="0">
                <a:latin typeface="Times New Roman" charset="0"/>
                <a:ea typeface="Times New Roman" charset="0"/>
                <a:cs typeface="Times New Roman" charset="0"/>
              </a:rPr>
              <a:t>Transmission Power Control (TPC)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400" dirty="0">
                <a:latin typeface="Times New Roman" charset="0"/>
                <a:ea typeface="Times New Roman" charset="0"/>
                <a:cs typeface="Times New Roman" charset="0"/>
              </a:rPr>
              <a:t>Carrier Sense Threshold (CST) adjustment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400" dirty="0" err="1">
                <a:latin typeface="Times New Roman" charset="0"/>
                <a:ea typeface="Times New Roman" charset="0"/>
                <a:cs typeface="Times New Roman" charset="0"/>
              </a:rPr>
              <a:t>Directional transmissions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400" dirty="0" err="1">
                <a:latin typeface="Times New Roman" charset="0"/>
                <a:ea typeface="Times New Roman" charset="0"/>
                <a:cs typeface="Times New Roman" charset="0"/>
              </a:rPr>
              <a:t>Interference cancellation</a:t>
            </a:r>
            <a:endParaRPr lang="en-US" sz="14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5076056" y="1909908"/>
            <a:ext cx="354317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1400" dirty="0">
                <a:latin typeface="Times New Roman" charset="0"/>
                <a:ea typeface="Times New Roman" charset="0"/>
                <a:cs typeface="Times New Roman" charset="0"/>
              </a:rPr>
              <a:t>Scheduling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400" dirty="0">
                <a:latin typeface="Times New Roman" charset="0"/>
                <a:ea typeface="Times New Roman" charset="0"/>
                <a:cs typeface="Times New Roman" charset="0"/>
              </a:rPr>
              <a:t>Contention Window (CW) adaptation</a:t>
            </a:r>
          </a:p>
        </p:txBody>
      </p:sp>
      <p:sp>
        <p:nvSpPr>
          <p:cNvPr id="26" name="Rectangle 25"/>
          <p:cNvSpPr/>
          <p:nvPr/>
        </p:nvSpPr>
        <p:spPr>
          <a:xfrm>
            <a:off x="5076056" y="2757760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1400" dirty="0">
                <a:latin typeface="Times New Roman" charset="0"/>
                <a:ea typeface="Times New Roman" charset="0"/>
                <a:cs typeface="Times New Roman" charset="0"/>
              </a:rPr>
              <a:t>Dynamic Spectrum Access (DSA)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400" dirty="0">
                <a:latin typeface="Times New Roman" charset="0"/>
                <a:ea typeface="Times New Roman" charset="0"/>
                <a:cs typeface="Times New Roman" charset="0"/>
              </a:rPr>
              <a:t>Dynamic Channel Bonding (DCB)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076056" y="3313317"/>
            <a:ext cx="3888432" cy="338554"/>
          </a:xfrm>
          <a:prstGeom prst="rect">
            <a:avLst/>
          </a:prstGeom>
          <a:solidFill>
            <a:srgbClr val="FFE8CF"/>
          </a:solidFill>
          <a:ln>
            <a:solidFill>
              <a:srgbClr val="FF9C00"/>
            </a:solidFill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charset="0"/>
                <a:ea typeface="Times New Roman" charset="0"/>
                <a:cs typeface="Times New Roman" charset="0"/>
              </a:rPr>
              <a:t>Space</a:t>
            </a:r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6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153919" y="4775166"/>
            <a:ext cx="443268" cy="144016"/>
          </a:xfrm>
        </p:spPr>
        <p:txBody>
          <a:bodyPr/>
          <a:lstStyle/>
          <a:p>
            <a:r>
              <a:rPr lang="nl-NL" sz="2000" smtClean="0">
                <a:latin typeface="Times New Roman" charset="0"/>
                <a:ea typeface="Times New Roman" charset="0"/>
                <a:cs typeface="Times New Roman" charset="0"/>
              </a:rPr>
              <a:t>6</a:t>
            </a:r>
            <a:endParaRPr lang="nl-NL" sz="11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708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1" animBg="1"/>
      <p:bldP spid="19" grpId="0" animBg="1"/>
      <p:bldP spid="20" grpId="0" animBg="1"/>
      <p:bldP spid="11" grpId="0" animBg="1"/>
      <p:bldP spid="23" grpId="0" animBg="1"/>
      <p:bldP spid="24" grpId="0" animBg="1"/>
      <p:bldP spid="12" grpId="0"/>
      <p:bldP spid="25" grpId="0"/>
      <p:bldP spid="26" grpId="0"/>
      <p:bldP spid="1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Moving towards Artificial Intelligence</a:t>
            </a:r>
          </a:p>
        </p:txBody>
      </p:sp>
      <p:sp>
        <p:nvSpPr>
          <p:cNvPr id="6" name="Rectangle 5"/>
          <p:cNvSpPr/>
          <p:nvPr/>
        </p:nvSpPr>
        <p:spPr>
          <a:xfrm>
            <a:off x="216488" y="731152"/>
            <a:ext cx="8748000" cy="639899"/>
          </a:xfrm>
          <a:prstGeom prst="rect">
            <a:avLst/>
          </a:prstGeom>
          <a:solidFill>
            <a:srgbClr val="FFE8CF"/>
          </a:solidFill>
          <a:ln>
            <a:solidFill>
              <a:srgbClr val="FF9C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AI may satisfy the </a:t>
            </a:r>
            <a:r>
              <a:rPr lang="en-US" sz="2000" b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high-demanding requirements </a:t>
            </a:r>
            <a:r>
              <a:rPr lang="en-US" sz="2000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in next-generation scenarios. There is an </a:t>
            </a:r>
            <a:r>
              <a:rPr lang="en-US" sz="2000" b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upward trend </a:t>
            </a:r>
            <a:r>
              <a:rPr lang="en-US" sz="2000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in combining AI with Wireless Communications.</a:t>
            </a:r>
          </a:p>
        </p:txBody>
      </p:sp>
      <p:sp>
        <p:nvSpPr>
          <p:cNvPr id="27" name="Content Placeholder 1"/>
          <p:cNvSpPr txBox="1">
            <a:spLocks/>
          </p:cNvSpPr>
          <p:nvPr/>
        </p:nvSpPr>
        <p:spPr>
          <a:xfrm rot="5400000">
            <a:off x="4414544" y="503248"/>
            <a:ext cx="467082" cy="2600443"/>
          </a:xfrm>
          <a:prstGeom prst="rect">
            <a:avLst/>
          </a:prstGeom>
          <a:solidFill>
            <a:srgbClr val="00B050">
              <a:alpha val="10000"/>
            </a:srgbClr>
          </a:solidFill>
          <a:ln>
            <a:solidFill>
              <a:srgbClr val="00B050"/>
            </a:solidFill>
          </a:ln>
        </p:spPr>
        <p:txBody>
          <a:bodyPr vert="vert270" lIns="91440" tIns="45720" rIns="91440" bIns="45720" rtlCol="0" anchor="ctr">
            <a:noAutofit/>
          </a:bodyPr>
          <a:lstStyle>
            <a:lvl1pPr marL="270000" indent="-270000" algn="l" defTabSz="914400" rtl="0" eaLnBrk="1" latinLnBrk="0" hangingPunct="1">
              <a:spcBef>
                <a:spcPct val="20000"/>
              </a:spcBef>
              <a:buClr>
                <a:srgbClr val="FF0000"/>
              </a:buClr>
              <a:buFont typeface="Lucida Sans Unicode" pitchFamily="34" charset="0"/>
              <a:buChar char="▶"/>
              <a:defRPr sz="2000" kern="1200" baseline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1pPr>
            <a:lvl2pPr marL="540000" indent="-270000" algn="l" defTabSz="914400" rtl="0" eaLnBrk="1" latinLnBrk="0" hangingPunct="1">
              <a:spcBef>
                <a:spcPts val="384"/>
              </a:spcBef>
              <a:buClr>
                <a:srgbClr val="FF0000"/>
              </a:buClr>
              <a:buFont typeface="Arial" pitchFamily="34" charset="0"/>
              <a:buChar char="–"/>
              <a:defRPr sz="2000" kern="1200" baseline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2pPr>
            <a:lvl3pPr marL="810000" indent="-270000" algn="l" defTabSz="914400" rtl="0" eaLnBrk="1" latinLnBrk="0" hangingPunct="1">
              <a:spcBef>
                <a:spcPct val="20000"/>
              </a:spcBef>
              <a:buClr>
                <a:srgbClr val="FF0000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3pPr>
            <a:lvl4pPr marL="1080000" indent="-270000" algn="l" defTabSz="914400" rtl="0" eaLnBrk="1" latinLnBrk="0" hangingPunct="1">
              <a:spcBef>
                <a:spcPct val="20000"/>
              </a:spcBef>
              <a:buClr>
                <a:srgbClr val="FF0000"/>
              </a:buClr>
              <a:buFont typeface="Arial" pitchFamily="34" charset="0"/>
              <a:buChar char="–"/>
              <a:defRPr sz="2000" kern="1200" baseline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4pPr>
            <a:lvl5pPr marL="1350000" indent="-270000" algn="l" defTabSz="914400" rtl="0" eaLnBrk="1" latinLnBrk="0" hangingPunct="1">
              <a:spcBef>
                <a:spcPct val="20000"/>
              </a:spcBef>
              <a:buClr>
                <a:srgbClr val="FF0000"/>
              </a:buClr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Lucida Sans Unicode" pitchFamily="34" charset="0"/>
              <a:buNone/>
            </a:pPr>
            <a:r>
              <a:rPr lang="en-US" sz="2400" dirty="0" smtClean="0"/>
              <a:t>Solution’s Shape</a:t>
            </a:r>
          </a:p>
        </p:txBody>
      </p:sp>
      <p:sp>
        <p:nvSpPr>
          <p:cNvPr id="28" name="Content Placeholder 1"/>
          <p:cNvSpPr txBox="1">
            <a:spLocks/>
          </p:cNvSpPr>
          <p:nvPr/>
        </p:nvSpPr>
        <p:spPr>
          <a:xfrm>
            <a:off x="3341629" y="2097921"/>
            <a:ext cx="2606678" cy="2424108"/>
          </a:xfrm>
          <a:prstGeom prst="rect">
            <a:avLst/>
          </a:prstGeom>
          <a:ln>
            <a:solidFill>
              <a:srgbClr val="00B050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270000" indent="-270000" algn="l" defTabSz="914400" rtl="0" eaLnBrk="1" latinLnBrk="0" hangingPunct="1">
              <a:spcBef>
                <a:spcPct val="20000"/>
              </a:spcBef>
              <a:buClr>
                <a:srgbClr val="FF0000"/>
              </a:buClr>
              <a:buFont typeface="Lucida Sans Unicode" pitchFamily="34" charset="0"/>
              <a:buChar char="▶"/>
              <a:defRPr sz="2000" kern="1200" baseline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1pPr>
            <a:lvl2pPr marL="540000" indent="-270000" algn="l" defTabSz="914400" rtl="0" eaLnBrk="1" latinLnBrk="0" hangingPunct="1">
              <a:spcBef>
                <a:spcPts val="384"/>
              </a:spcBef>
              <a:buClr>
                <a:srgbClr val="FF0000"/>
              </a:buClr>
              <a:buFont typeface="Arial" pitchFamily="34" charset="0"/>
              <a:buChar char="–"/>
              <a:defRPr sz="2000" kern="1200" baseline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2pPr>
            <a:lvl3pPr marL="810000" indent="-270000" algn="l" defTabSz="914400" rtl="0" eaLnBrk="1" latinLnBrk="0" hangingPunct="1">
              <a:spcBef>
                <a:spcPct val="20000"/>
              </a:spcBef>
              <a:buClr>
                <a:srgbClr val="FF0000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3pPr>
            <a:lvl4pPr marL="1080000" indent="-270000" algn="l" defTabSz="914400" rtl="0" eaLnBrk="1" latinLnBrk="0" hangingPunct="1">
              <a:spcBef>
                <a:spcPct val="20000"/>
              </a:spcBef>
              <a:buClr>
                <a:srgbClr val="FF0000"/>
              </a:buClr>
              <a:buFont typeface="Arial" pitchFamily="34" charset="0"/>
              <a:buChar char="–"/>
              <a:defRPr sz="2000" kern="1200" baseline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4pPr>
            <a:lvl5pPr marL="1350000" indent="-270000" algn="l" defTabSz="914400" rtl="0" eaLnBrk="1" latinLnBrk="0" hangingPunct="1">
              <a:spcBef>
                <a:spcPct val="20000"/>
              </a:spcBef>
              <a:buClr>
                <a:srgbClr val="FF0000"/>
              </a:buClr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B050"/>
              </a:buClr>
            </a:pPr>
            <a:r>
              <a:rPr lang="es-ES" dirty="0"/>
              <a:t>Observations-based learning process</a:t>
            </a:r>
          </a:p>
          <a:p>
            <a:pPr>
              <a:buClr>
                <a:srgbClr val="00B050"/>
              </a:buClr>
            </a:pPr>
            <a:r>
              <a:rPr lang="es-ES" dirty="0"/>
              <a:t>Optimal solution or an approximation</a:t>
            </a:r>
          </a:p>
          <a:p>
            <a:pPr>
              <a:buClr>
                <a:srgbClr val="00B050"/>
              </a:buClr>
            </a:pPr>
            <a:r>
              <a:rPr lang="es-ES" dirty="0"/>
              <a:t>Sensitive to modifications</a:t>
            </a:r>
            <a:endParaRPr lang="en-US" dirty="0" smtClean="0"/>
          </a:p>
        </p:txBody>
      </p:sp>
      <p:grpSp>
        <p:nvGrpSpPr>
          <p:cNvPr id="5" name="Group 4"/>
          <p:cNvGrpSpPr/>
          <p:nvPr/>
        </p:nvGrpSpPr>
        <p:grpSpPr>
          <a:xfrm>
            <a:off x="6099456" y="1574310"/>
            <a:ext cx="2632946" cy="2954423"/>
            <a:chOff x="6099456" y="1574310"/>
            <a:chExt cx="2632946" cy="2954423"/>
          </a:xfrm>
        </p:grpSpPr>
        <p:sp>
          <p:nvSpPr>
            <p:cNvPr id="25" name="Content Placeholder 1"/>
            <p:cNvSpPr txBox="1">
              <a:spLocks/>
            </p:cNvSpPr>
            <p:nvPr/>
          </p:nvSpPr>
          <p:spPr>
            <a:xfrm rot="5400000">
              <a:off x="7185202" y="494189"/>
              <a:ext cx="467080" cy="2627321"/>
            </a:xfrm>
            <a:prstGeom prst="rect">
              <a:avLst/>
            </a:prstGeom>
            <a:solidFill>
              <a:srgbClr val="00B0F0">
                <a:alpha val="25000"/>
              </a:srgbClr>
            </a:solidFill>
            <a:ln>
              <a:solidFill>
                <a:srgbClr val="0432FF"/>
              </a:solidFill>
            </a:ln>
          </p:spPr>
          <p:txBody>
            <a:bodyPr vert="vert270" lIns="91440" tIns="45720" rIns="91440" bIns="45720" rtlCol="0" anchor="ctr">
              <a:noAutofit/>
            </a:bodyPr>
            <a:lstStyle>
              <a:lvl1pPr marL="270000" indent="-270000" algn="l" defTabSz="914400" rtl="0" eaLnBrk="1" latinLnBrk="0" hangingPunct="1">
                <a:spcBef>
                  <a:spcPct val="20000"/>
                </a:spcBef>
                <a:buClr>
                  <a:srgbClr val="FF0000"/>
                </a:buClr>
                <a:buFont typeface="Lucida Sans Unicode" pitchFamily="34" charset="0"/>
                <a:buChar char="▶"/>
                <a:defRPr sz="2000" kern="1200" baseline="0">
                  <a:solidFill>
                    <a:schemeClr val="tx1"/>
                  </a:solidFill>
                  <a:latin typeface="Times New Roman" charset="0"/>
                  <a:ea typeface="Times New Roman" charset="0"/>
                  <a:cs typeface="Times New Roman" charset="0"/>
                </a:defRPr>
              </a:lvl1pPr>
              <a:lvl2pPr marL="540000" indent="-270000" algn="l" defTabSz="914400" rtl="0" eaLnBrk="1" latinLnBrk="0" hangingPunct="1">
                <a:spcBef>
                  <a:spcPts val="384"/>
                </a:spcBef>
                <a:buClr>
                  <a:srgbClr val="FF0000"/>
                </a:buClr>
                <a:buFont typeface="Arial" pitchFamily="34" charset="0"/>
                <a:buChar char="–"/>
                <a:defRPr sz="2000" kern="1200" baseline="0">
                  <a:solidFill>
                    <a:schemeClr val="tx1"/>
                  </a:solidFill>
                  <a:latin typeface="Times New Roman" charset="0"/>
                  <a:ea typeface="Times New Roman" charset="0"/>
                  <a:cs typeface="Times New Roman" charset="0"/>
                </a:defRPr>
              </a:lvl2pPr>
              <a:lvl3pPr marL="810000" indent="-270000" algn="l" defTabSz="914400" rtl="0" eaLnBrk="1" latinLnBrk="0" hangingPunct="1">
                <a:spcBef>
                  <a:spcPct val="20000"/>
                </a:spcBef>
                <a:buClr>
                  <a:srgbClr val="FF0000"/>
                </a:buClr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Times New Roman" charset="0"/>
                  <a:ea typeface="Times New Roman" charset="0"/>
                  <a:cs typeface="Times New Roman" charset="0"/>
                </a:defRPr>
              </a:lvl3pPr>
              <a:lvl4pPr marL="1080000" indent="-270000" algn="l" defTabSz="914400" rtl="0" eaLnBrk="1" latinLnBrk="0" hangingPunct="1">
                <a:spcBef>
                  <a:spcPct val="20000"/>
                </a:spcBef>
                <a:buClr>
                  <a:srgbClr val="FF0000"/>
                </a:buClr>
                <a:buFont typeface="Arial" pitchFamily="34" charset="0"/>
                <a:buChar char="–"/>
                <a:defRPr sz="2000" kern="1200" baseline="0">
                  <a:solidFill>
                    <a:schemeClr val="tx1"/>
                  </a:solidFill>
                  <a:latin typeface="Times New Roman" charset="0"/>
                  <a:ea typeface="Times New Roman" charset="0"/>
                  <a:cs typeface="Times New Roman" charset="0"/>
                </a:defRPr>
              </a:lvl4pPr>
              <a:lvl5pPr marL="1350000" indent="-270000" algn="l" defTabSz="914400" rtl="0" eaLnBrk="1" latinLnBrk="0" hangingPunct="1">
                <a:spcBef>
                  <a:spcPct val="20000"/>
                </a:spcBef>
                <a:buClr>
                  <a:srgbClr val="FF0000"/>
                </a:buClr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Times New Roman" charset="0"/>
                  <a:ea typeface="Times New Roman" charset="0"/>
                  <a:cs typeface="Times New Roman" charset="0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Lucida Sans Unicode" pitchFamily="34" charset="0"/>
                <a:buNone/>
              </a:pPr>
              <a:r>
                <a:rPr lang="en-US" sz="2400" dirty="0" smtClean="0"/>
                <a:t>Previous Work</a:t>
              </a:r>
            </a:p>
          </p:txBody>
        </p:sp>
        <p:sp>
          <p:nvSpPr>
            <p:cNvPr id="29" name="Content Placeholder 1"/>
            <p:cNvSpPr txBox="1">
              <a:spLocks/>
            </p:cNvSpPr>
            <p:nvPr/>
          </p:nvSpPr>
          <p:spPr>
            <a:xfrm>
              <a:off x="6099456" y="2099378"/>
              <a:ext cx="278676" cy="917188"/>
            </a:xfrm>
            <a:prstGeom prst="rect">
              <a:avLst/>
            </a:prstGeom>
            <a:solidFill>
              <a:srgbClr val="0432FF">
                <a:alpha val="12000"/>
              </a:srgbClr>
            </a:solidFill>
            <a:ln>
              <a:solidFill>
                <a:srgbClr val="0432FF"/>
              </a:solidFill>
            </a:ln>
          </p:spPr>
          <p:txBody>
            <a:bodyPr vert="vert270" lIns="91440" tIns="45720" rIns="91440" bIns="45720" rtlCol="0" anchor="ctr">
              <a:noAutofit/>
            </a:bodyPr>
            <a:lstStyle>
              <a:lvl1pPr marL="270000" indent="-270000" algn="l" defTabSz="914400" rtl="0" eaLnBrk="1" latinLnBrk="0" hangingPunct="1">
                <a:spcBef>
                  <a:spcPct val="20000"/>
                </a:spcBef>
                <a:buClr>
                  <a:srgbClr val="FF0000"/>
                </a:buClr>
                <a:buFont typeface="Lucida Sans Unicode" pitchFamily="34" charset="0"/>
                <a:buChar char="▶"/>
                <a:defRPr sz="2000" kern="1200" baseline="0">
                  <a:solidFill>
                    <a:schemeClr val="tx1"/>
                  </a:solidFill>
                  <a:latin typeface="Times New Roman" charset="0"/>
                  <a:ea typeface="Times New Roman" charset="0"/>
                  <a:cs typeface="Times New Roman" charset="0"/>
                </a:defRPr>
              </a:lvl1pPr>
              <a:lvl2pPr marL="540000" indent="-270000" algn="l" defTabSz="914400" rtl="0" eaLnBrk="1" latinLnBrk="0" hangingPunct="1">
                <a:spcBef>
                  <a:spcPts val="384"/>
                </a:spcBef>
                <a:buClr>
                  <a:srgbClr val="FF0000"/>
                </a:buClr>
                <a:buFont typeface="Arial" pitchFamily="34" charset="0"/>
                <a:buChar char="–"/>
                <a:defRPr sz="2000" kern="1200" baseline="0">
                  <a:solidFill>
                    <a:schemeClr val="tx1"/>
                  </a:solidFill>
                  <a:latin typeface="Times New Roman" charset="0"/>
                  <a:ea typeface="Times New Roman" charset="0"/>
                  <a:cs typeface="Times New Roman" charset="0"/>
                </a:defRPr>
              </a:lvl2pPr>
              <a:lvl3pPr marL="810000" indent="-270000" algn="l" defTabSz="914400" rtl="0" eaLnBrk="1" latinLnBrk="0" hangingPunct="1">
                <a:spcBef>
                  <a:spcPct val="20000"/>
                </a:spcBef>
                <a:buClr>
                  <a:srgbClr val="FF0000"/>
                </a:buClr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Times New Roman" charset="0"/>
                  <a:ea typeface="Times New Roman" charset="0"/>
                  <a:cs typeface="Times New Roman" charset="0"/>
                </a:defRPr>
              </a:lvl3pPr>
              <a:lvl4pPr marL="1080000" indent="-270000" algn="l" defTabSz="914400" rtl="0" eaLnBrk="1" latinLnBrk="0" hangingPunct="1">
                <a:spcBef>
                  <a:spcPct val="20000"/>
                </a:spcBef>
                <a:buClr>
                  <a:srgbClr val="FF0000"/>
                </a:buClr>
                <a:buFont typeface="Arial" pitchFamily="34" charset="0"/>
                <a:buChar char="–"/>
                <a:defRPr sz="2000" kern="1200" baseline="0">
                  <a:solidFill>
                    <a:schemeClr val="tx1"/>
                  </a:solidFill>
                  <a:latin typeface="Times New Roman" charset="0"/>
                  <a:ea typeface="Times New Roman" charset="0"/>
                  <a:cs typeface="Times New Roman" charset="0"/>
                </a:defRPr>
              </a:lvl4pPr>
              <a:lvl5pPr marL="1350000" indent="-270000" algn="l" defTabSz="914400" rtl="0" eaLnBrk="1" latinLnBrk="0" hangingPunct="1">
                <a:spcBef>
                  <a:spcPct val="20000"/>
                </a:spcBef>
                <a:buClr>
                  <a:srgbClr val="FF0000"/>
                </a:buClr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Times New Roman" charset="0"/>
                  <a:ea typeface="Times New Roman" charset="0"/>
                  <a:cs typeface="Times New Roman" charset="0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Lucida Sans Unicode" pitchFamily="34" charset="0"/>
                <a:buNone/>
              </a:pPr>
              <a:r>
                <a:rPr lang="en-US" sz="1400" dirty="0" smtClean="0"/>
                <a:t>Q-learning</a:t>
              </a:r>
            </a:p>
          </p:txBody>
        </p:sp>
        <p:sp>
          <p:nvSpPr>
            <p:cNvPr id="30" name="Content Placeholder 1"/>
            <p:cNvSpPr txBox="1">
              <a:spLocks/>
            </p:cNvSpPr>
            <p:nvPr/>
          </p:nvSpPr>
          <p:spPr>
            <a:xfrm>
              <a:off x="6430757" y="2099378"/>
              <a:ext cx="2299428" cy="917188"/>
            </a:xfrm>
            <a:prstGeom prst="rect">
              <a:avLst/>
            </a:prstGeom>
            <a:ln>
              <a:solidFill>
                <a:srgbClr val="0432FF"/>
              </a:solidFill>
            </a:ln>
          </p:spPr>
          <p:txBody>
            <a:bodyPr vert="horz" lIns="91440" tIns="45720" rIns="91440" bIns="45720" rtlCol="0" anchor="ctr">
              <a:noAutofit/>
            </a:bodyPr>
            <a:lstStyle>
              <a:lvl1pPr marL="270000" indent="-270000" algn="l" defTabSz="914400" rtl="0" eaLnBrk="1" latinLnBrk="0" hangingPunct="1">
                <a:spcBef>
                  <a:spcPct val="20000"/>
                </a:spcBef>
                <a:buClr>
                  <a:srgbClr val="FF0000"/>
                </a:buClr>
                <a:buFont typeface="Lucida Sans Unicode" pitchFamily="34" charset="0"/>
                <a:buChar char="▶"/>
                <a:defRPr sz="2000" kern="1200" baseline="0">
                  <a:solidFill>
                    <a:schemeClr val="tx1"/>
                  </a:solidFill>
                  <a:latin typeface="Times New Roman" charset="0"/>
                  <a:ea typeface="Times New Roman" charset="0"/>
                  <a:cs typeface="Times New Roman" charset="0"/>
                </a:defRPr>
              </a:lvl1pPr>
              <a:lvl2pPr marL="540000" indent="-270000" algn="l" defTabSz="914400" rtl="0" eaLnBrk="1" latinLnBrk="0" hangingPunct="1">
                <a:spcBef>
                  <a:spcPts val="384"/>
                </a:spcBef>
                <a:buClr>
                  <a:srgbClr val="FF0000"/>
                </a:buClr>
                <a:buFont typeface="Arial" pitchFamily="34" charset="0"/>
                <a:buChar char="–"/>
                <a:defRPr sz="2000" kern="1200" baseline="0">
                  <a:solidFill>
                    <a:schemeClr val="tx1"/>
                  </a:solidFill>
                  <a:latin typeface="Times New Roman" charset="0"/>
                  <a:ea typeface="Times New Roman" charset="0"/>
                  <a:cs typeface="Times New Roman" charset="0"/>
                </a:defRPr>
              </a:lvl2pPr>
              <a:lvl3pPr marL="810000" indent="-270000" algn="l" defTabSz="914400" rtl="0" eaLnBrk="1" latinLnBrk="0" hangingPunct="1">
                <a:spcBef>
                  <a:spcPct val="20000"/>
                </a:spcBef>
                <a:buClr>
                  <a:srgbClr val="FF0000"/>
                </a:buClr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Times New Roman" charset="0"/>
                  <a:ea typeface="Times New Roman" charset="0"/>
                  <a:cs typeface="Times New Roman" charset="0"/>
                </a:defRPr>
              </a:lvl3pPr>
              <a:lvl4pPr marL="1080000" indent="-270000" algn="l" defTabSz="914400" rtl="0" eaLnBrk="1" latinLnBrk="0" hangingPunct="1">
                <a:spcBef>
                  <a:spcPct val="20000"/>
                </a:spcBef>
                <a:buClr>
                  <a:srgbClr val="FF0000"/>
                </a:buClr>
                <a:buFont typeface="Arial" pitchFamily="34" charset="0"/>
                <a:buChar char="–"/>
                <a:defRPr sz="2000" kern="1200" baseline="0">
                  <a:solidFill>
                    <a:schemeClr val="tx1"/>
                  </a:solidFill>
                  <a:latin typeface="Times New Roman" charset="0"/>
                  <a:ea typeface="Times New Roman" charset="0"/>
                  <a:cs typeface="Times New Roman" charset="0"/>
                </a:defRPr>
              </a:lvl4pPr>
              <a:lvl5pPr marL="1350000" indent="-270000" algn="l" defTabSz="914400" rtl="0" eaLnBrk="1" latinLnBrk="0" hangingPunct="1">
                <a:spcBef>
                  <a:spcPct val="20000"/>
                </a:spcBef>
                <a:buClr>
                  <a:srgbClr val="FF0000"/>
                </a:buClr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Times New Roman" charset="0"/>
                  <a:ea typeface="Times New Roman" charset="0"/>
                  <a:cs typeface="Times New Roman" charset="0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Clr>
                  <a:srgbClr val="0432FF"/>
                </a:buClr>
              </a:pPr>
              <a:r>
                <a:rPr lang="en-US" sz="1500" dirty="0"/>
                <a:t>Packet routing [1]</a:t>
              </a:r>
            </a:p>
            <a:p>
              <a:pPr>
                <a:buClr>
                  <a:srgbClr val="0432FF"/>
                </a:buClr>
              </a:pPr>
              <a:r>
                <a:rPr lang="en-US" sz="1500" dirty="0"/>
                <a:t>Energy harvesting [2]</a:t>
              </a:r>
              <a:endParaRPr lang="en-US" sz="1500" dirty="0" smtClean="0"/>
            </a:p>
          </p:txBody>
        </p:sp>
        <p:sp>
          <p:nvSpPr>
            <p:cNvPr id="31" name="Content Placeholder 1"/>
            <p:cNvSpPr txBox="1">
              <a:spLocks/>
            </p:cNvSpPr>
            <p:nvPr/>
          </p:nvSpPr>
          <p:spPr>
            <a:xfrm>
              <a:off x="6099456" y="3052570"/>
              <a:ext cx="278676" cy="720079"/>
            </a:xfrm>
            <a:prstGeom prst="rect">
              <a:avLst/>
            </a:prstGeom>
            <a:solidFill>
              <a:srgbClr val="0432FF">
                <a:alpha val="12000"/>
              </a:srgbClr>
            </a:solidFill>
            <a:ln>
              <a:solidFill>
                <a:srgbClr val="0432FF"/>
              </a:solidFill>
            </a:ln>
          </p:spPr>
          <p:txBody>
            <a:bodyPr vert="vert270" lIns="91440" tIns="45720" rIns="91440" bIns="45720" rtlCol="0" anchor="ctr">
              <a:noAutofit/>
            </a:bodyPr>
            <a:lstStyle>
              <a:lvl1pPr marL="270000" indent="-270000" algn="l" defTabSz="914400" rtl="0" eaLnBrk="1" latinLnBrk="0" hangingPunct="1">
                <a:spcBef>
                  <a:spcPct val="20000"/>
                </a:spcBef>
                <a:buClr>
                  <a:srgbClr val="FF0000"/>
                </a:buClr>
                <a:buFont typeface="Lucida Sans Unicode" pitchFamily="34" charset="0"/>
                <a:buChar char="▶"/>
                <a:defRPr sz="2000" kern="1200" baseline="0">
                  <a:solidFill>
                    <a:schemeClr val="tx1"/>
                  </a:solidFill>
                  <a:latin typeface="Times New Roman" charset="0"/>
                  <a:ea typeface="Times New Roman" charset="0"/>
                  <a:cs typeface="Times New Roman" charset="0"/>
                </a:defRPr>
              </a:lvl1pPr>
              <a:lvl2pPr marL="540000" indent="-270000" algn="l" defTabSz="914400" rtl="0" eaLnBrk="1" latinLnBrk="0" hangingPunct="1">
                <a:spcBef>
                  <a:spcPts val="384"/>
                </a:spcBef>
                <a:buClr>
                  <a:srgbClr val="FF0000"/>
                </a:buClr>
                <a:buFont typeface="Arial" pitchFamily="34" charset="0"/>
                <a:buChar char="–"/>
                <a:defRPr sz="2000" kern="1200" baseline="0">
                  <a:solidFill>
                    <a:schemeClr val="tx1"/>
                  </a:solidFill>
                  <a:latin typeface="Times New Roman" charset="0"/>
                  <a:ea typeface="Times New Roman" charset="0"/>
                  <a:cs typeface="Times New Roman" charset="0"/>
                </a:defRPr>
              </a:lvl2pPr>
              <a:lvl3pPr marL="810000" indent="-270000" algn="l" defTabSz="914400" rtl="0" eaLnBrk="1" latinLnBrk="0" hangingPunct="1">
                <a:spcBef>
                  <a:spcPct val="20000"/>
                </a:spcBef>
                <a:buClr>
                  <a:srgbClr val="FF0000"/>
                </a:buClr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Times New Roman" charset="0"/>
                  <a:ea typeface="Times New Roman" charset="0"/>
                  <a:cs typeface="Times New Roman" charset="0"/>
                </a:defRPr>
              </a:lvl3pPr>
              <a:lvl4pPr marL="1080000" indent="-270000" algn="l" defTabSz="914400" rtl="0" eaLnBrk="1" latinLnBrk="0" hangingPunct="1">
                <a:spcBef>
                  <a:spcPct val="20000"/>
                </a:spcBef>
                <a:buClr>
                  <a:srgbClr val="FF0000"/>
                </a:buClr>
                <a:buFont typeface="Arial" pitchFamily="34" charset="0"/>
                <a:buChar char="–"/>
                <a:defRPr sz="2000" kern="1200" baseline="0">
                  <a:solidFill>
                    <a:schemeClr val="tx1"/>
                  </a:solidFill>
                  <a:latin typeface="Times New Roman" charset="0"/>
                  <a:ea typeface="Times New Roman" charset="0"/>
                  <a:cs typeface="Times New Roman" charset="0"/>
                </a:defRPr>
              </a:lvl4pPr>
              <a:lvl5pPr marL="1350000" indent="-270000" algn="l" defTabSz="914400" rtl="0" eaLnBrk="1" latinLnBrk="0" hangingPunct="1">
                <a:spcBef>
                  <a:spcPct val="20000"/>
                </a:spcBef>
                <a:buClr>
                  <a:srgbClr val="FF0000"/>
                </a:buClr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Times New Roman" charset="0"/>
                  <a:ea typeface="Times New Roman" charset="0"/>
                  <a:cs typeface="Times New Roman" charset="0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Lucida Sans Unicode" pitchFamily="34" charset="0"/>
                <a:buNone/>
              </a:pPr>
              <a:r>
                <a:rPr lang="en-US" sz="1800" dirty="0" smtClean="0"/>
                <a:t>MABs</a:t>
              </a:r>
            </a:p>
          </p:txBody>
        </p:sp>
        <p:sp>
          <p:nvSpPr>
            <p:cNvPr id="32" name="Content Placeholder 1"/>
            <p:cNvSpPr txBox="1">
              <a:spLocks/>
            </p:cNvSpPr>
            <p:nvPr/>
          </p:nvSpPr>
          <p:spPr>
            <a:xfrm>
              <a:off x="6425483" y="3052570"/>
              <a:ext cx="2304702" cy="720079"/>
            </a:xfrm>
            <a:prstGeom prst="rect">
              <a:avLst/>
            </a:prstGeom>
            <a:ln>
              <a:solidFill>
                <a:srgbClr val="0432FF"/>
              </a:solidFill>
            </a:ln>
          </p:spPr>
          <p:txBody>
            <a:bodyPr vert="horz" lIns="91440" tIns="45720" rIns="91440" bIns="45720" rtlCol="0" anchor="ctr">
              <a:noAutofit/>
            </a:bodyPr>
            <a:lstStyle>
              <a:lvl1pPr marL="270000" indent="-270000" algn="l" defTabSz="914400" rtl="0" eaLnBrk="1" latinLnBrk="0" hangingPunct="1">
                <a:spcBef>
                  <a:spcPct val="20000"/>
                </a:spcBef>
                <a:buClr>
                  <a:srgbClr val="FF0000"/>
                </a:buClr>
                <a:buFont typeface="Lucida Sans Unicode" pitchFamily="34" charset="0"/>
                <a:buChar char="▶"/>
                <a:defRPr sz="2000" kern="1200" baseline="0">
                  <a:solidFill>
                    <a:schemeClr val="tx1"/>
                  </a:solidFill>
                  <a:latin typeface="Times New Roman" charset="0"/>
                  <a:ea typeface="Times New Roman" charset="0"/>
                  <a:cs typeface="Times New Roman" charset="0"/>
                </a:defRPr>
              </a:lvl1pPr>
              <a:lvl2pPr marL="540000" indent="-270000" algn="l" defTabSz="914400" rtl="0" eaLnBrk="1" latinLnBrk="0" hangingPunct="1">
                <a:spcBef>
                  <a:spcPts val="384"/>
                </a:spcBef>
                <a:buClr>
                  <a:srgbClr val="FF0000"/>
                </a:buClr>
                <a:buFont typeface="Arial" pitchFamily="34" charset="0"/>
                <a:buChar char="–"/>
                <a:defRPr sz="2000" kern="1200" baseline="0">
                  <a:solidFill>
                    <a:schemeClr val="tx1"/>
                  </a:solidFill>
                  <a:latin typeface="Times New Roman" charset="0"/>
                  <a:ea typeface="Times New Roman" charset="0"/>
                  <a:cs typeface="Times New Roman" charset="0"/>
                </a:defRPr>
              </a:lvl2pPr>
              <a:lvl3pPr marL="810000" indent="-270000" algn="l" defTabSz="914400" rtl="0" eaLnBrk="1" latinLnBrk="0" hangingPunct="1">
                <a:spcBef>
                  <a:spcPct val="20000"/>
                </a:spcBef>
                <a:buClr>
                  <a:srgbClr val="FF0000"/>
                </a:buClr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Times New Roman" charset="0"/>
                  <a:ea typeface="Times New Roman" charset="0"/>
                  <a:cs typeface="Times New Roman" charset="0"/>
                </a:defRPr>
              </a:lvl3pPr>
              <a:lvl4pPr marL="1080000" indent="-270000" algn="l" defTabSz="914400" rtl="0" eaLnBrk="1" latinLnBrk="0" hangingPunct="1">
                <a:spcBef>
                  <a:spcPct val="20000"/>
                </a:spcBef>
                <a:buClr>
                  <a:srgbClr val="FF0000"/>
                </a:buClr>
                <a:buFont typeface="Arial" pitchFamily="34" charset="0"/>
                <a:buChar char="–"/>
                <a:defRPr sz="2000" kern="1200" baseline="0">
                  <a:solidFill>
                    <a:schemeClr val="tx1"/>
                  </a:solidFill>
                  <a:latin typeface="Times New Roman" charset="0"/>
                  <a:ea typeface="Times New Roman" charset="0"/>
                  <a:cs typeface="Times New Roman" charset="0"/>
                </a:defRPr>
              </a:lvl4pPr>
              <a:lvl5pPr marL="1350000" indent="-270000" algn="l" defTabSz="914400" rtl="0" eaLnBrk="1" latinLnBrk="0" hangingPunct="1">
                <a:spcBef>
                  <a:spcPct val="20000"/>
                </a:spcBef>
                <a:buClr>
                  <a:srgbClr val="FF0000"/>
                </a:buClr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Times New Roman" charset="0"/>
                  <a:ea typeface="Times New Roman" charset="0"/>
                  <a:cs typeface="Times New Roman" charset="0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Clr>
                  <a:srgbClr val="0432FF"/>
                </a:buClr>
              </a:pPr>
              <a:r>
                <a:rPr lang="en-US" sz="1500" dirty="0"/>
                <a:t>Rate sampling [3]</a:t>
              </a:r>
            </a:p>
          </p:txBody>
        </p:sp>
        <p:sp>
          <p:nvSpPr>
            <p:cNvPr id="33" name="Content Placeholder 1"/>
            <p:cNvSpPr txBox="1">
              <a:spLocks/>
            </p:cNvSpPr>
            <p:nvPr/>
          </p:nvSpPr>
          <p:spPr>
            <a:xfrm>
              <a:off x="6099456" y="3808654"/>
              <a:ext cx="278676" cy="720079"/>
            </a:xfrm>
            <a:prstGeom prst="rect">
              <a:avLst/>
            </a:prstGeom>
            <a:solidFill>
              <a:srgbClr val="0432FF">
                <a:alpha val="12000"/>
              </a:srgbClr>
            </a:solidFill>
            <a:ln>
              <a:solidFill>
                <a:srgbClr val="0432FF"/>
              </a:solidFill>
            </a:ln>
          </p:spPr>
          <p:txBody>
            <a:bodyPr vert="vert270" lIns="91440" tIns="45720" rIns="91440" bIns="45720" rtlCol="0" anchor="ctr">
              <a:noAutofit/>
            </a:bodyPr>
            <a:lstStyle>
              <a:lvl1pPr marL="270000" indent="-270000" algn="l" defTabSz="914400" rtl="0" eaLnBrk="1" latinLnBrk="0" hangingPunct="1">
                <a:spcBef>
                  <a:spcPct val="20000"/>
                </a:spcBef>
                <a:buClr>
                  <a:srgbClr val="FF0000"/>
                </a:buClr>
                <a:buFont typeface="Lucida Sans Unicode" pitchFamily="34" charset="0"/>
                <a:buChar char="▶"/>
                <a:defRPr sz="2000" kern="1200" baseline="0">
                  <a:solidFill>
                    <a:schemeClr val="tx1"/>
                  </a:solidFill>
                  <a:latin typeface="Times New Roman" charset="0"/>
                  <a:ea typeface="Times New Roman" charset="0"/>
                  <a:cs typeface="Times New Roman" charset="0"/>
                </a:defRPr>
              </a:lvl1pPr>
              <a:lvl2pPr marL="540000" indent="-270000" algn="l" defTabSz="914400" rtl="0" eaLnBrk="1" latinLnBrk="0" hangingPunct="1">
                <a:spcBef>
                  <a:spcPts val="384"/>
                </a:spcBef>
                <a:buClr>
                  <a:srgbClr val="FF0000"/>
                </a:buClr>
                <a:buFont typeface="Arial" pitchFamily="34" charset="0"/>
                <a:buChar char="–"/>
                <a:defRPr sz="2000" kern="1200" baseline="0">
                  <a:solidFill>
                    <a:schemeClr val="tx1"/>
                  </a:solidFill>
                  <a:latin typeface="Times New Roman" charset="0"/>
                  <a:ea typeface="Times New Roman" charset="0"/>
                  <a:cs typeface="Times New Roman" charset="0"/>
                </a:defRPr>
              </a:lvl2pPr>
              <a:lvl3pPr marL="810000" indent="-270000" algn="l" defTabSz="914400" rtl="0" eaLnBrk="1" latinLnBrk="0" hangingPunct="1">
                <a:spcBef>
                  <a:spcPct val="20000"/>
                </a:spcBef>
                <a:buClr>
                  <a:srgbClr val="FF0000"/>
                </a:buClr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Times New Roman" charset="0"/>
                  <a:ea typeface="Times New Roman" charset="0"/>
                  <a:cs typeface="Times New Roman" charset="0"/>
                </a:defRPr>
              </a:lvl3pPr>
              <a:lvl4pPr marL="1080000" indent="-270000" algn="l" defTabSz="914400" rtl="0" eaLnBrk="1" latinLnBrk="0" hangingPunct="1">
                <a:spcBef>
                  <a:spcPct val="20000"/>
                </a:spcBef>
                <a:buClr>
                  <a:srgbClr val="FF0000"/>
                </a:buClr>
                <a:buFont typeface="Arial" pitchFamily="34" charset="0"/>
                <a:buChar char="–"/>
                <a:defRPr sz="2000" kern="1200" baseline="0">
                  <a:solidFill>
                    <a:schemeClr val="tx1"/>
                  </a:solidFill>
                  <a:latin typeface="Times New Roman" charset="0"/>
                  <a:ea typeface="Times New Roman" charset="0"/>
                  <a:cs typeface="Times New Roman" charset="0"/>
                </a:defRPr>
              </a:lvl4pPr>
              <a:lvl5pPr marL="1350000" indent="-270000" algn="l" defTabSz="914400" rtl="0" eaLnBrk="1" latinLnBrk="0" hangingPunct="1">
                <a:spcBef>
                  <a:spcPct val="20000"/>
                </a:spcBef>
                <a:buClr>
                  <a:srgbClr val="FF0000"/>
                </a:buClr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Times New Roman" charset="0"/>
                  <a:ea typeface="Times New Roman" charset="0"/>
                  <a:cs typeface="Times New Roman" charset="0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Lucida Sans Unicode" pitchFamily="34" charset="0"/>
                <a:buNone/>
              </a:pPr>
              <a:r>
                <a:rPr lang="en-US" sz="1800" dirty="0" smtClean="0"/>
                <a:t>ANNs</a:t>
              </a:r>
            </a:p>
          </p:txBody>
        </p:sp>
        <p:sp>
          <p:nvSpPr>
            <p:cNvPr id="34" name="Content Placeholder 1"/>
            <p:cNvSpPr txBox="1">
              <a:spLocks/>
            </p:cNvSpPr>
            <p:nvPr/>
          </p:nvSpPr>
          <p:spPr>
            <a:xfrm>
              <a:off x="6420020" y="3809536"/>
              <a:ext cx="2310165" cy="719197"/>
            </a:xfrm>
            <a:prstGeom prst="rect">
              <a:avLst/>
            </a:prstGeom>
            <a:ln>
              <a:solidFill>
                <a:srgbClr val="0432FF"/>
              </a:solidFill>
            </a:ln>
          </p:spPr>
          <p:txBody>
            <a:bodyPr vert="horz" lIns="91440" tIns="45720" rIns="91440" bIns="45720" rtlCol="0" anchor="ctr">
              <a:noAutofit/>
            </a:bodyPr>
            <a:lstStyle>
              <a:lvl1pPr marL="270000" indent="-270000" algn="l" defTabSz="914400" rtl="0" eaLnBrk="1" latinLnBrk="0" hangingPunct="1">
                <a:spcBef>
                  <a:spcPct val="20000"/>
                </a:spcBef>
                <a:buClr>
                  <a:srgbClr val="FF0000"/>
                </a:buClr>
                <a:buFont typeface="Lucida Sans Unicode" pitchFamily="34" charset="0"/>
                <a:buChar char="▶"/>
                <a:defRPr sz="2000" kern="1200" baseline="0">
                  <a:solidFill>
                    <a:schemeClr val="tx1"/>
                  </a:solidFill>
                  <a:latin typeface="Times New Roman" charset="0"/>
                  <a:ea typeface="Times New Roman" charset="0"/>
                  <a:cs typeface="Times New Roman" charset="0"/>
                </a:defRPr>
              </a:lvl1pPr>
              <a:lvl2pPr marL="540000" indent="-270000" algn="l" defTabSz="914400" rtl="0" eaLnBrk="1" latinLnBrk="0" hangingPunct="1">
                <a:spcBef>
                  <a:spcPts val="384"/>
                </a:spcBef>
                <a:buClr>
                  <a:srgbClr val="FF0000"/>
                </a:buClr>
                <a:buFont typeface="Arial" pitchFamily="34" charset="0"/>
                <a:buChar char="–"/>
                <a:defRPr sz="2000" kern="1200" baseline="0">
                  <a:solidFill>
                    <a:schemeClr val="tx1"/>
                  </a:solidFill>
                  <a:latin typeface="Times New Roman" charset="0"/>
                  <a:ea typeface="Times New Roman" charset="0"/>
                  <a:cs typeface="Times New Roman" charset="0"/>
                </a:defRPr>
              </a:lvl2pPr>
              <a:lvl3pPr marL="810000" indent="-270000" algn="l" defTabSz="914400" rtl="0" eaLnBrk="1" latinLnBrk="0" hangingPunct="1">
                <a:spcBef>
                  <a:spcPct val="20000"/>
                </a:spcBef>
                <a:buClr>
                  <a:srgbClr val="FF0000"/>
                </a:buClr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Times New Roman" charset="0"/>
                  <a:ea typeface="Times New Roman" charset="0"/>
                  <a:cs typeface="Times New Roman" charset="0"/>
                </a:defRPr>
              </a:lvl3pPr>
              <a:lvl4pPr marL="1080000" indent="-270000" algn="l" defTabSz="914400" rtl="0" eaLnBrk="1" latinLnBrk="0" hangingPunct="1">
                <a:spcBef>
                  <a:spcPct val="20000"/>
                </a:spcBef>
                <a:buClr>
                  <a:srgbClr val="FF0000"/>
                </a:buClr>
                <a:buFont typeface="Arial" pitchFamily="34" charset="0"/>
                <a:buChar char="–"/>
                <a:defRPr sz="2000" kern="1200" baseline="0">
                  <a:solidFill>
                    <a:schemeClr val="tx1"/>
                  </a:solidFill>
                  <a:latin typeface="Times New Roman" charset="0"/>
                  <a:ea typeface="Times New Roman" charset="0"/>
                  <a:cs typeface="Times New Roman" charset="0"/>
                </a:defRPr>
              </a:lvl4pPr>
              <a:lvl5pPr marL="1350000" indent="-270000" algn="l" defTabSz="914400" rtl="0" eaLnBrk="1" latinLnBrk="0" hangingPunct="1">
                <a:spcBef>
                  <a:spcPct val="20000"/>
                </a:spcBef>
                <a:buClr>
                  <a:srgbClr val="FF0000"/>
                </a:buClr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Times New Roman" charset="0"/>
                  <a:ea typeface="Times New Roman" charset="0"/>
                  <a:cs typeface="Times New Roman" charset="0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Clr>
                  <a:srgbClr val="0432FF"/>
                </a:buClr>
              </a:pPr>
              <a:r>
                <a:rPr lang="es-ES" sz="1500" dirty="0"/>
                <a:t>AP selection [4, 5]</a:t>
              </a:r>
              <a:endParaRPr lang="en-US" sz="1500" dirty="0" smtClean="0"/>
            </a:p>
          </p:txBody>
        </p:sp>
      </p:grpSp>
      <p:sp>
        <p:nvSpPr>
          <p:cNvPr id="35" name="Content Placeholder 1"/>
          <p:cNvSpPr txBox="1">
            <a:spLocks/>
          </p:cNvSpPr>
          <p:nvPr/>
        </p:nvSpPr>
        <p:spPr>
          <a:xfrm>
            <a:off x="539551" y="2097921"/>
            <a:ext cx="2627322" cy="2424108"/>
          </a:xfrm>
          <a:prstGeom prst="rect">
            <a:avLst/>
          </a:prstGeom>
          <a:ln>
            <a:solidFill>
              <a:srgbClr val="D9D700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270000" indent="-270000" algn="l" defTabSz="914400" rtl="0" eaLnBrk="1" latinLnBrk="0" hangingPunct="1">
              <a:spcBef>
                <a:spcPct val="20000"/>
              </a:spcBef>
              <a:buClr>
                <a:srgbClr val="FF0000"/>
              </a:buClr>
              <a:buFont typeface="Lucida Sans Unicode" pitchFamily="34" charset="0"/>
              <a:buChar char="▶"/>
              <a:defRPr sz="2000" kern="1200" baseline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1pPr>
            <a:lvl2pPr marL="540000" indent="-270000" algn="l" defTabSz="914400" rtl="0" eaLnBrk="1" latinLnBrk="0" hangingPunct="1">
              <a:spcBef>
                <a:spcPts val="384"/>
              </a:spcBef>
              <a:buClr>
                <a:srgbClr val="FF0000"/>
              </a:buClr>
              <a:buFont typeface="Arial" pitchFamily="34" charset="0"/>
              <a:buChar char="–"/>
              <a:defRPr sz="2000" kern="1200" baseline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2pPr>
            <a:lvl3pPr marL="810000" indent="-270000" algn="l" defTabSz="914400" rtl="0" eaLnBrk="1" latinLnBrk="0" hangingPunct="1">
              <a:spcBef>
                <a:spcPct val="20000"/>
              </a:spcBef>
              <a:buClr>
                <a:srgbClr val="FF0000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3pPr>
            <a:lvl4pPr marL="1080000" indent="-270000" algn="l" defTabSz="914400" rtl="0" eaLnBrk="1" latinLnBrk="0" hangingPunct="1">
              <a:spcBef>
                <a:spcPct val="20000"/>
              </a:spcBef>
              <a:buClr>
                <a:srgbClr val="FF0000"/>
              </a:buClr>
              <a:buFont typeface="Arial" pitchFamily="34" charset="0"/>
              <a:buChar char="–"/>
              <a:defRPr sz="2000" kern="1200" baseline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4pPr>
            <a:lvl5pPr marL="1350000" indent="-270000" algn="l" defTabSz="914400" rtl="0" eaLnBrk="1" latinLnBrk="0" hangingPunct="1">
              <a:spcBef>
                <a:spcPct val="20000"/>
              </a:spcBef>
              <a:buClr>
                <a:srgbClr val="FF0000"/>
              </a:buClr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D9D700"/>
              </a:buClr>
            </a:pPr>
            <a:r>
              <a:rPr lang="en-US"/>
              <a:t>Wireless channels are dynamic</a:t>
            </a:r>
          </a:p>
          <a:p>
            <a:pPr>
              <a:buClr>
                <a:srgbClr val="D9D700"/>
              </a:buClr>
            </a:pPr>
            <a:r>
              <a:rPr lang="en-US"/>
              <a:t>Wireless channels are shared</a:t>
            </a:r>
          </a:p>
          <a:p>
            <a:pPr>
              <a:buClr>
                <a:srgbClr val="D9D700"/>
              </a:buClr>
            </a:pPr>
            <a:r>
              <a:rPr lang="en-US"/>
              <a:t>Strict QoS in many apps</a:t>
            </a:r>
          </a:p>
        </p:txBody>
      </p:sp>
      <p:sp>
        <p:nvSpPr>
          <p:cNvPr id="36" name="Content Placeholder 1"/>
          <p:cNvSpPr txBox="1">
            <a:spLocks/>
          </p:cNvSpPr>
          <p:nvPr/>
        </p:nvSpPr>
        <p:spPr>
          <a:xfrm rot="5400000">
            <a:off x="1619672" y="489808"/>
            <a:ext cx="467080" cy="2627321"/>
          </a:xfrm>
          <a:prstGeom prst="rect">
            <a:avLst/>
          </a:prstGeom>
          <a:solidFill>
            <a:srgbClr val="FFFF00">
              <a:alpha val="19000"/>
            </a:srgbClr>
          </a:solidFill>
          <a:ln>
            <a:solidFill>
              <a:srgbClr val="D9D700"/>
            </a:solidFill>
          </a:ln>
        </p:spPr>
        <p:txBody>
          <a:bodyPr vert="vert270" lIns="91440" tIns="45720" rIns="91440" bIns="45720" rtlCol="0" anchor="ctr">
            <a:noAutofit/>
          </a:bodyPr>
          <a:lstStyle>
            <a:lvl1pPr marL="270000" indent="-270000" algn="l" defTabSz="914400" rtl="0" eaLnBrk="1" latinLnBrk="0" hangingPunct="1">
              <a:spcBef>
                <a:spcPct val="20000"/>
              </a:spcBef>
              <a:buClr>
                <a:srgbClr val="FF0000"/>
              </a:buClr>
              <a:buFont typeface="Lucida Sans Unicode" pitchFamily="34" charset="0"/>
              <a:buChar char="▶"/>
              <a:defRPr sz="2000" kern="1200" baseline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1pPr>
            <a:lvl2pPr marL="540000" indent="-270000" algn="l" defTabSz="914400" rtl="0" eaLnBrk="1" latinLnBrk="0" hangingPunct="1">
              <a:spcBef>
                <a:spcPts val="384"/>
              </a:spcBef>
              <a:buClr>
                <a:srgbClr val="FF0000"/>
              </a:buClr>
              <a:buFont typeface="Arial" pitchFamily="34" charset="0"/>
              <a:buChar char="–"/>
              <a:defRPr sz="2000" kern="1200" baseline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2pPr>
            <a:lvl3pPr marL="810000" indent="-270000" algn="l" defTabSz="914400" rtl="0" eaLnBrk="1" latinLnBrk="0" hangingPunct="1">
              <a:spcBef>
                <a:spcPct val="20000"/>
              </a:spcBef>
              <a:buClr>
                <a:srgbClr val="FF0000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3pPr>
            <a:lvl4pPr marL="1080000" indent="-270000" algn="l" defTabSz="914400" rtl="0" eaLnBrk="1" latinLnBrk="0" hangingPunct="1">
              <a:spcBef>
                <a:spcPct val="20000"/>
              </a:spcBef>
              <a:buClr>
                <a:srgbClr val="FF0000"/>
              </a:buClr>
              <a:buFont typeface="Arial" pitchFamily="34" charset="0"/>
              <a:buChar char="–"/>
              <a:defRPr sz="2000" kern="1200" baseline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4pPr>
            <a:lvl5pPr marL="1350000" indent="-270000" algn="l" defTabSz="914400" rtl="0" eaLnBrk="1" latinLnBrk="0" hangingPunct="1">
              <a:spcBef>
                <a:spcPct val="20000"/>
              </a:spcBef>
              <a:buClr>
                <a:srgbClr val="FF0000"/>
              </a:buClr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Lucida Sans Unicode" pitchFamily="34" charset="0"/>
              <a:buNone/>
            </a:pPr>
            <a:r>
              <a:rPr lang="en-US" sz="2400" dirty="0" smtClean="0"/>
              <a:t>Challenges in SR</a:t>
            </a:r>
          </a:p>
        </p:txBody>
      </p:sp>
      <p:sp>
        <p:nvSpPr>
          <p:cNvPr id="22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153919" y="4775166"/>
            <a:ext cx="443268" cy="144016"/>
          </a:xfrm>
        </p:spPr>
        <p:txBody>
          <a:bodyPr/>
          <a:lstStyle/>
          <a:p>
            <a:r>
              <a:rPr lang="nl-NL" sz="2000" smtClean="0">
                <a:latin typeface="Times New Roman" charset="0"/>
                <a:ea typeface="Times New Roman" charset="0"/>
                <a:cs typeface="Times New Roman" charset="0"/>
              </a:rPr>
              <a:t>7</a:t>
            </a:r>
            <a:endParaRPr lang="nl-NL" sz="11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7528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35" grpId="0" animBg="1"/>
      <p:bldP spid="3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smtClean="0"/>
              <a:t>Spatial Reuse in Wireless Networks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906786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DCF in IEEE 802.11 WLANs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16488" y="731152"/>
            <a:ext cx="8748000" cy="639899"/>
          </a:xfrm>
          <a:prstGeom prst="rect">
            <a:avLst/>
          </a:prstGeom>
          <a:solidFill>
            <a:srgbClr val="FFE8CF"/>
          </a:solidFill>
          <a:ln>
            <a:solidFill>
              <a:srgbClr val="FF9C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The Distributed Coordination Function (DCF) orchestrates the </a:t>
            </a:r>
            <a:r>
              <a:rPr lang="en-US" sz="2000" b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channel access </a:t>
            </a:r>
            <a:r>
              <a:rPr lang="en-US" sz="2000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for IEEE 802.11 devices in a decentralised way. It uses </a:t>
            </a:r>
            <a:r>
              <a:rPr lang="en-US" sz="2000" b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CSMA/CA</a:t>
            </a:r>
            <a:r>
              <a:rPr lang="en-US" sz="2000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 and </a:t>
            </a:r>
            <a:r>
              <a:rPr lang="en-US" sz="2000" b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BEB</a:t>
            </a:r>
            <a:r>
              <a:rPr lang="en-US" sz="2000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.</a:t>
            </a:r>
            <a:endParaRPr lang="en-US" sz="2400" dirty="0">
              <a:solidFill>
                <a:schemeClr val="tx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5641" y="1707654"/>
            <a:ext cx="5914210" cy="2304256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189517" y="1779662"/>
            <a:ext cx="2693013" cy="2734403"/>
            <a:chOff x="0" y="1864326"/>
            <a:chExt cx="2693013" cy="2734403"/>
          </a:xfrm>
        </p:grpSpPr>
        <p:grpSp>
          <p:nvGrpSpPr>
            <p:cNvPr id="36" name="Group 35"/>
            <p:cNvGrpSpPr/>
            <p:nvPr/>
          </p:nvGrpSpPr>
          <p:grpSpPr>
            <a:xfrm>
              <a:off x="0" y="1864326"/>
              <a:ext cx="2693013" cy="2734403"/>
              <a:chOff x="-216024" y="1864326"/>
              <a:chExt cx="2693013" cy="2734403"/>
            </a:xfrm>
          </p:grpSpPr>
          <p:grpSp>
            <p:nvGrpSpPr>
              <p:cNvPr id="32" name="Group 31"/>
              <p:cNvGrpSpPr/>
              <p:nvPr/>
            </p:nvGrpSpPr>
            <p:grpSpPr>
              <a:xfrm>
                <a:off x="-216024" y="1864326"/>
                <a:ext cx="2693013" cy="2734403"/>
                <a:chOff x="-216024" y="1864326"/>
                <a:chExt cx="2693013" cy="2734403"/>
              </a:xfrm>
            </p:grpSpPr>
            <p:grpSp>
              <p:nvGrpSpPr>
                <p:cNvPr id="31" name="Group 30"/>
                <p:cNvGrpSpPr/>
                <p:nvPr/>
              </p:nvGrpSpPr>
              <p:grpSpPr>
                <a:xfrm>
                  <a:off x="-216024" y="1864326"/>
                  <a:ext cx="2693013" cy="2734403"/>
                  <a:chOff x="-282022" y="2046019"/>
                  <a:chExt cx="2693013" cy="2734403"/>
                </a:xfrm>
              </p:grpSpPr>
              <p:sp>
                <p:nvSpPr>
                  <p:cNvPr id="21" name="TextBox 20"/>
                  <p:cNvSpPr txBox="1"/>
                  <p:nvPr/>
                </p:nvSpPr>
                <p:spPr>
                  <a:xfrm>
                    <a:off x="-281997" y="2272792"/>
                    <a:ext cx="1060664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200" dirty="0" smtClean="0">
                        <a:latin typeface="Times New Roman" charset="0"/>
                        <a:ea typeface="Times New Roman" charset="0"/>
                        <a:cs typeface="Times New Roman" charset="0"/>
                      </a:rPr>
                      <a:t>STA1 listens to STA2</a:t>
                    </a:r>
                    <a:endParaRPr lang="en-US" sz="1200">
                      <a:latin typeface="Times New Roman" charset="0"/>
                      <a:ea typeface="Times New Roman" charset="0"/>
                      <a:cs typeface="Times New Roman" charset="0"/>
                    </a:endParaRPr>
                  </a:p>
                </p:txBody>
              </p:sp>
              <p:grpSp>
                <p:nvGrpSpPr>
                  <p:cNvPr id="26" name="Group 25"/>
                  <p:cNvGrpSpPr/>
                  <p:nvPr/>
                </p:nvGrpSpPr>
                <p:grpSpPr>
                  <a:xfrm>
                    <a:off x="-282022" y="2046019"/>
                    <a:ext cx="2693013" cy="2734403"/>
                    <a:chOff x="-282022" y="2046019"/>
                    <a:chExt cx="2693013" cy="2734403"/>
                  </a:xfrm>
                </p:grpSpPr>
                <p:sp>
                  <p:nvSpPr>
                    <p:cNvPr id="17" name="TextBox 16"/>
                    <p:cNvSpPr txBox="1"/>
                    <p:nvPr/>
                  </p:nvSpPr>
                  <p:spPr>
                    <a:xfrm>
                      <a:off x="-282022" y="4549590"/>
                      <a:ext cx="2020002" cy="2308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900" i="1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*Conditioned to a fixed CST</a:t>
                      </a:r>
                      <a:endParaRPr lang="en-US" sz="900" i="1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p:txBody>
                </p:sp>
                <p:grpSp>
                  <p:nvGrpSpPr>
                    <p:cNvPr id="25" name="Group 24"/>
                    <p:cNvGrpSpPr/>
                    <p:nvPr/>
                  </p:nvGrpSpPr>
                  <p:grpSpPr>
                    <a:xfrm>
                      <a:off x="325383" y="2046019"/>
                      <a:ext cx="2085608" cy="2038977"/>
                      <a:chOff x="191297" y="2315533"/>
                      <a:chExt cx="2085608" cy="2038977"/>
                    </a:xfrm>
                  </p:grpSpPr>
                  <p:grpSp>
                    <p:nvGrpSpPr>
                      <p:cNvPr id="7" name="Group 6"/>
                      <p:cNvGrpSpPr/>
                      <p:nvPr/>
                    </p:nvGrpSpPr>
                    <p:grpSpPr>
                      <a:xfrm>
                        <a:off x="191297" y="2960014"/>
                        <a:ext cx="2085608" cy="1394496"/>
                        <a:chOff x="246842" y="2829845"/>
                        <a:chExt cx="2085608" cy="1394496"/>
                      </a:xfrm>
                    </p:grpSpPr>
                    <p:sp>
                      <p:nvSpPr>
                        <p:cNvPr id="10" name="Oval 9"/>
                        <p:cNvSpPr/>
                        <p:nvPr/>
                      </p:nvSpPr>
                      <p:spPr>
                        <a:xfrm>
                          <a:off x="895115" y="2829845"/>
                          <a:ext cx="1437335" cy="1394496"/>
                        </a:xfrm>
                        <a:prstGeom prst="ellipse">
                          <a:avLst/>
                        </a:prstGeom>
                        <a:solidFill>
                          <a:srgbClr val="FFAEB3"/>
                        </a:solidFill>
                        <a:ln w="3175">
                          <a:solidFill>
                            <a:schemeClr val="tx1"/>
                          </a:solidFill>
                          <a:prstDash val="solid"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8" name="Oval 7"/>
                        <p:cNvSpPr/>
                        <p:nvPr/>
                      </p:nvSpPr>
                      <p:spPr>
                        <a:xfrm>
                          <a:off x="246842" y="2935381"/>
                          <a:ext cx="1143744" cy="1143744"/>
                        </a:xfrm>
                        <a:prstGeom prst="ellipse">
                          <a:avLst/>
                        </a:prstGeom>
                        <a:noFill/>
                        <a:ln w="3175">
                          <a:solidFill>
                            <a:schemeClr val="tx1"/>
                          </a:solidFill>
                          <a:prstDash val="dash"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12" name="TextBox 11"/>
                        <p:cNvSpPr txBox="1"/>
                        <p:nvPr/>
                      </p:nvSpPr>
                      <p:spPr>
                        <a:xfrm>
                          <a:off x="250997" y="3612868"/>
                          <a:ext cx="709819" cy="307777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US" sz="1400" dirty="0" smtClean="0"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STA 1</a:t>
                          </a:r>
                          <a:endParaRPr lang="en-US" sz="1400">
                            <a:latin typeface="Times New Roman" charset="0"/>
                            <a:ea typeface="Times New Roman" charset="0"/>
                            <a:cs typeface="Times New Roman" charset="0"/>
                          </a:endParaRPr>
                        </a:p>
                      </p:txBody>
                    </p:sp>
                    <p:sp>
                      <p:nvSpPr>
                        <p:cNvPr id="14" name="TextBox 13"/>
                        <p:cNvSpPr txBox="1"/>
                        <p:nvPr/>
                      </p:nvSpPr>
                      <p:spPr>
                        <a:xfrm>
                          <a:off x="1260570" y="3630586"/>
                          <a:ext cx="709819" cy="307777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US" sz="1400" dirty="0" smtClean="0"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STA 2</a:t>
                          </a:r>
                          <a:endParaRPr lang="en-US" sz="1400">
                            <a:latin typeface="Times New Roman" charset="0"/>
                            <a:ea typeface="Times New Roman" charset="0"/>
                            <a:cs typeface="Times New Roman" charset="0"/>
                          </a:endParaRPr>
                        </a:p>
                      </p:txBody>
                    </p:sp>
                  </p:grpSp>
                  <p:sp>
                    <p:nvSpPr>
                      <p:cNvPr id="23" name="Oval 22"/>
                      <p:cNvSpPr/>
                      <p:nvPr/>
                    </p:nvSpPr>
                    <p:spPr>
                      <a:xfrm>
                        <a:off x="588831" y="2315533"/>
                        <a:ext cx="1143744" cy="1143744"/>
                      </a:xfrm>
                      <a:prstGeom prst="ellipse">
                        <a:avLst/>
                      </a:prstGeom>
                      <a:noFill/>
                      <a:ln w="3175">
                        <a:solidFill>
                          <a:schemeClr val="tx1"/>
                        </a:solidFill>
                        <a:prstDash val="dash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sp>
                  <p:nvSpPr>
                    <p:cNvPr id="24" name="TextBox 23"/>
                    <p:cNvSpPr txBox="1"/>
                    <p:nvPr/>
                  </p:nvSpPr>
                  <p:spPr>
                    <a:xfrm>
                      <a:off x="870230" y="2337708"/>
                      <a:ext cx="709819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40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AP</a:t>
                      </a:r>
                    </a:p>
                  </p:txBody>
                </p:sp>
              </p:grpSp>
              <p:cxnSp>
                <p:nvCxnSpPr>
                  <p:cNvPr id="19" name="Straight Arrow Connector 18"/>
                  <p:cNvCxnSpPr/>
                  <p:nvPr/>
                </p:nvCxnSpPr>
                <p:spPr>
                  <a:xfrm>
                    <a:off x="473554" y="2690500"/>
                    <a:ext cx="821236" cy="745346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27" name="Oval 26"/>
                <p:cNvSpPr/>
                <p:nvPr/>
              </p:nvSpPr>
              <p:spPr>
                <a:xfrm>
                  <a:off x="1186450" y="2647509"/>
                  <a:ext cx="1143744" cy="1143744"/>
                </a:xfrm>
                <a:prstGeom prst="ellipse">
                  <a:avLst/>
                </a:prstGeom>
                <a:noFill/>
                <a:ln w="3175">
                  <a:solidFill>
                    <a:schemeClr val="tx1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pic>
            <p:nvPicPr>
              <p:cNvPr id="33" name="Picture 32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07144" y="2175893"/>
                <a:ext cx="107286" cy="375500"/>
              </a:xfrm>
              <a:prstGeom prst="rect">
                <a:avLst/>
              </a:prstGeom>
            </p:spPr>
          </p:pic>
          <p:pic>
            <p:nvPicPr>
              <p:cNvPr id="34" name="Picture 33"/>
              <p:cNvPicPr>
                <a:picLocks noChangeAspect="1"/>
              </p:cNvPicPr>
              <p:nvPr/>
            </p:nvPicPr>
            <p:blipFill>
              <a:blip r:embed="rId4">
                <a:duotone>
                  <a:prstClr val="black"/>
                  <a:srgbClr val="FF0000">
                    <a:tint val="45000"/>
                    <a:satMod val="400000"/>
                  </a:srgb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78067" y="2970173"/>
                <a:ext cx="375500" cy="375500"/>
              </a:xfrm>
              <a:prstGeom prst="rect">
                <a:avLst/>
              </a:prstGeom>
            </p:spPr>
          </p:pic>
          <p:pic>
            <p:nvPicPr>
              <p:cNvPr id="35" name="Picture 34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6629" y="2985488"/>
                <a:ext cx="375500" cy="375500"/>
              </a:xfrm>
              <a:prstGeom prst="rect">
                <a:avLst/>
              </a:prstGeom>
            </p:spPr>
          </p:pic>
        </p:grpSp>
        <p:cxnSp>
          <p:nvCxnSpPr>
            <p:cNvPr id="28" name="Straight Connector 27"/>
            <p:cNvCxnSpPr/>
            <p:nvPr/>
          </p:nvCxnSpPr>
          <p:spPr>
            <a:xfrm>
              <a:off x="107504" y="4053828"/>
              <a:ext cx="216024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107504" y="4184377"/>
              <a:ext cx="216024" cy="0"/>
            </a:xfrm>
            <a:prstGeom prst="line">
              <a:avLst/>
            </a:prstGeom>
            <a:ln w="63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/>
            <p:cNvSpPr txBox="1"/>
            <p:nvPr/>
          </p:nvSpPr>
          <p:spPr>
            <a:xfrm>
              <a:off x="282524" y="3930670"/>
              <a:ext cx="90855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i="1" dirty="0" smtClean="0">
                  <a:latin typeface="Times New Roman" charset="0"/>
                  <a:ea typeface="Times New Roman" charset="0"/>
                  <a:cs typeface="Times New Roman" charset="0"/>
                </a:rPr>
                <a:t>Data range</a:t>
              </a:r>
              <a:endParaRPr lang="en-US" sz="1000" i="1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273505" y="4064509"/>
              <a:ext cx="124713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i="1" dirty="0" smtClean="0">
                  <a:latin typeface="Times New Roman" charset="0"/>
                  <a:ea typeface="Times New Roman" charset="0"/>
                  <a:cs typeface="Times New Roman" charset="0"/>
                </a:rPr>
                <a:t>Carrier sense range</a:t>
              </a:r>
              <a:endParaRPr lang="en-US" sz="1000" i="1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74946" y="3960470"/>
              <a:ext cx="1331640" cy="298820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8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153919" y="4775166"/>
            <a:ext cx="443268" cy="144016"/>
          </a:xfrm>
        </p:spPr>
        <p:txBody>
          <a:bodyPr/>
          <a:lstStyle/>
          <a:p>
            <a:r>
              <a:rPr lang="nl-NL" sz="2000" smtClean="0">
                <a:latin typeface="Times New Roman" charset="0"/>
                <a:ea typeface="Times New Roman" charset="0"/>
                <a:cs typeface="Times New Roman" charset="0"/>
              </a:rPr>
              <a:t>9</a:t>
            </a:r>
            <a:endParaRPr lang="nl-NL" sz="11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0107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Atos v4.0">
  <a:themeElements>
    <a:clrScheme name="Atos Theme">
      <a:dk1>
        <a:sysClr val="windowText" lastClr="000000"/>
      </a:dk1>
      <a:lt1>
        <a:sysClr val="window" lastClr="FFFFFF"/>
      </a:lt1>
      <a:dk2>
        <a:srgbClr val="0066A1"/>
      </a:dk2>
      <a:lt2>
        <a:srgbClr val="829DC7"/>
      </a:lt2>
      <a:accent1>
        <a:srgbClr val="0066A1"/>
      </a:accent1>
      <a:accent2>
        <a:srgbClr val="829DC7"/>
      </a:accent2>
      <a:accent3>
        <a:srgbClr val="000000"/>
      </a:accent3>
      <a:accent4>
        <a:srgbClr val="808080"/>
      </a:accent4>
      <a:accent5>
        <a:srgbClr val="FFFFFF"/>
      </a:accent5>
      <a:accent6>
        <a:srgbClr val="BFBFBF"/>
      </a:accent6>
      <a:hlink>
        <a:srgbClr val="0066A1"/>
      </a:hlink>
      <a:folHlink>
        <a:srgbClr val="829DC7"/>
      </a:folHlink>
    </a:clrScheme>
    <a:fontScheme name="Atos Font PPT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5841</TotalTime>
  <Words>1892</Words>
  <Application>Microsoft Macintosh PowerPoint</Application>
  <PresentationFormat>On-screen Show (16:9)</PresentationFormat>
  <Paragraphs>467</Paragraphs>
  <Slides>38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5" baseType="lpstr">
      <vt:lpstr>Arial</vt:lpstr>
      <vt:lpstr>Calibri</vt:lpstr>
      <vt:lpstr>Cambria Math</vt:lpstr>
      <vt:lpstr>Lucida Sans Unicode</vt:lpstr>
      <vt:lpstr>Times New Roman</vt:lpstr>
      <vt:lpstr>Verdana</vt:lpstr>
      <vt:lpstr>Atos v4.0</vt:lpstr>
      <vt:lpstr>Reinforcement Learning to Enhance Spatial Reuse in Dense Wireless Networks</vt:lpstr>
      <vt:lpstr>Outline</vt:lpstr>
      <vt:lpstr>Motivation</vt:lpstr>
      <vt:lpstr>Main Research Activity</vt:lpstr>
      <vt:lpstr>Next-generation IEEE 802.11 WLANs</vt:lpstr>
      <vt:lpstr>Coexistence Issues in IEEE WLANs</vt:lpstr>
      <vt:lpstr>Moving towards Artificial Intelligence</vt:lpstr>
      <vt:lpstr>Spatial Reuse in Wireless Networks</vt:lpstr>
      <vt:lpstr>DCF in IEEE 802.11 WLANs</vt:lpstr>
      <vt:lpstr>DCF in IEEE 802.11 WLANs</vt:lpstr>
      <vt:lpstr>Spatial Reuse</vt:lpstr>
      <vt:lpstr>Effects on TPC and CST Adjustment</vt:lpstr>
      <vt:lpstr>Current SR Solutions for IEEE 802.11 WLANs</vt:lpstr>
      <vt:lpstr>Previous Work in TPC &amp; CST Adjustment</vt:lpstr>
      <vt:lpstr>Transmit Power and CST Relationship</vt:lpstr>
      <vt:lpstr>Reinforcement Learning for enhancing SR</vt:lpstr>
      <vt:lpstr>PowerPoint Presentation</vt:lpstr>
      <vt:lpstr>Reinforcement Learning</vt:lpstr>
      <vt:lpstr>The Multi-Armed Bandits Problem</vt:lpstr>
      <vt:lpstr>RL in WNs – Previous Work</vt:lpstr>
      <vt:lpstr>Decentralised Q-learning</vt:lpstr>
      <vt:lpstr>Coordinated Approach</vt:lpstr>
      <vt:lpstr>Contributions &amp; Future Work</vt:lpstr>
      <vt:lpstr>Research Activity</vt:lpstr>
      <vt:lpstr>Reinforcement Learning to Enhance Spatial Reuse in Dense Wireless Networks</vt:lpstr>
      <vt:lpstr>References (I)</vt:lpstr>
      <vt:lpstr>References (II)</vt:lpstr>
      <vt:lpstr>References (III)</vt:lpstr>
      <vt:lpstr>Appendix A: Dynamic Channel Allocation</vt:lpstr>
      <vt:lpstr>Dynamic Channel Allocation (DCA)</vt:lpstr>
      <vt:lpstr>Previous Work in DCA</vt:lpstr>
      <vt:lpstr>Appendix B: Ongoing Work</vt:lpstr>
      <vt:lpstr>Ongoing work </vt:lpstr>
      <vt:lpstr>Appendix C: Analytical  Models &amp; Simulation Tools</vt:lpstr>
      <vt:lpstr>Analytical Models</vt:lpstr>
      <vt:lpstr>Simulators</vt:lpstr>
      <vt:lpstr>Appendix References (I)</vt:lpstr>
      <vt:lpstr>Appendix References (II)</vt:lpstr>
    </vt:vector>
  </TitlesOfParts>
  <Company>Atos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dc:creator>Katoen, Ronald</dc:creator>
  <cp:lastModifiedBy>francesc wilhelmi roca</cp:lastModifiedBy>
  <cp:revision>629</cp:revision>
  <dcterms:created xsi:type="dcterms:W3CDTF">2016-04-04T15:49:24Z</dcterms:created>
  <dcterms:modified xsi:type="dcterms:W3CDTF">2017-09-06T13:10:10Z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atum">
    <vt:lpwstr>dd-mm-yyyy</vt:lpwstr>
  </property>
  <property fmtid="{D5CDD505-2E9C-101B-9397-08002B2CF9AE}" pid="3" name="Author">
    <vt:lpwstr>Author</vt:lpwstr>
  </property>
  <property fmtid="{D5CDD505-2E9C-101B-9397-08002B2CF9AE}" pid="4" name="GBU">
    <vt:lpwstr>GBU</vt:lpwstr>
  </property>
  <property fmtid="{D5CDD505-2E9C-101B-9397-08002B2CF9AE}" pid="5" name="Division">
    <vt:lpwstr>Division</vt:lpwstr>
  </property>
  <property fmtid="{D5CDD505-2E9C-101B-9397-08002B2CF9AE}" pid="6" name="Department">
    <vt:lpwstr>Department</vt:lpwstr>
  </property>
  <property fmtid="{D5CDD505-2E9C-101B-9397-08002B2CF9AE}" pid="7" name="Classification">
    <vt:lpwstr>© Atos - For internal use</vt:lpwstr>
  </property>
  <property fmtid="{D5CDD505-2E9C-101B-9397-08002B2CF9AE}" pid="8" name="_AdHocReviewCycleID">
    <vt:i4>-1842009930</vt:i4>
  </property>
  <property fmtid="{D5CDD505-2E9C-101B-9397-08002B2CF9AE}" pid="9" name="_NewReviewCycle">
    <vt:lpwstr/>
  </property>
  <property fmtid="{D5CDD505-2E9C-101B-9397-08002B2CF9AE}" pid="10" name="_EmailSubject">
    <vt:lpwstr>Templates oficiales ofertas y presentaciones </vt:lpwstr>
  </property>
  <property fmtid="{D5CDD505-2E9C-101B-9397-08002B2CF9AE}" pid="11" name="_AuthorEmail">
    <vt:lpwstr>jose.lopezg@worldline.com</vt:lpwstr>
  </property>
  <property fmtid="{D5CDD505-2E9C-101B-9397-08002B2CF9AE}" pid="12" name="_AuthorEmailDisplayName">
    <vt:lpwstr>Lopez, Jose Maria</vt:lpwstr>
  </property>
</Properties>
</file>